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handoutMasterIdLst>
    <p:handoutMasterId r:id="rId24"/>
  </p:handoutMasterIdLst>
  <p:sldIdLst>
    <p:sldId id="317" r:id="rId2"/>
    <p:sldId id="264" r:id="rId3"/>
    <p:sldId id="444" r:id="rId4"/>
    <p:sldId id="474" r:id="rId5"/>
    <p:sldId id="475" r:id="rId6"/>
    <p:sldId id="490" r:id="rId7"/>
    <p:sldId id="322" r:id="rId8"/>
    <p:sldId id="293" r:id="rId9"/>
    <p:sldId id="450" r:id="rId10"/>
    <p:sldId id="477" r:id="rId11"/>
    <p:sldId id="453" r:id="rId12"/>
    <p:sldId id="429" r:id="rId13"/>
    <p:sldId id="451" r:id="rId14"/>
    <p:sldId id="434" r:id="rId15"/>
    <p:sldId id="430" r:id="rId16"/>
    <p:sldId id="392" r:id="rId17"/>
    <p:sldId id="403" r:id="rId18"/>
    <p:sldId id="452" r:id="rId19"/>
    <p:sldId id="491" r:id="rId20"/>
    <p:sldId id="418" r:id="rId21"/>
    <p:sldId id="377" r:id="rId22"/>
  </p:sldIdLst>
  <p:sldSz cx="9144000" cy="5143500" type="screen16x9"/>
  <p:notesSz cx="6858000" cy="9144000"/>
  <p:defaultTex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3124">
          <p15:clr>
            <a:srgbClr val="A4A3A4"/>
          </p15:clr>
        </p15:guide>
        <p15:guide id="2" pos="277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anghq" initials="wanghq" lastIdx="1" clrIdx="0"/>
  <p:cmAuthor id="1" name="gyb1" initials="L" lastIdx="14" clrIdx="1"/>
  <p:cmAuthor id="2" name="Aaron" initials="A" lastIdx="4" clrIdx="2"/>
  <p:cmAuthor id="4" name="王洪桥" initials="w" lastIdx="3" clrIdx="4"/>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30" d="100"/>
          <a:sy n="130" d="100"/>
        </p:scale>
        <p:origin x="234" y="96"/>
      </p:cViewPr>
      <p:guideLst>
        <p:guide orient="horz" pos="3124"/>
        <p:guide pos="277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noProof="1"/>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noProof="1" smtClean="0">
                <a:cs typeface="+mn-ea"/>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0F9B84EA-7D68-4D60-9CB1-D50884785D1C}" type="datetimeFigureOut">
              <a:rPr kumimoji="0" lang="zh-CN" altLang="en-US" sz="1200" b="0" i="0" u="none" strike="noStrike" kern="1200" cap="none" spc="0" normalizeH="0" baseline="0" noProof="1" smtClean="0">
                <a:ln>
                  <a:noFill/>
                </a:ln>
                <a:solidFill>
                  <a:schemeClr val="tx1"/>
                </a:solidFill>
                <a:effectLst/>
                <a:uLnTx/>
                <a:uFillTx/>
                <a:latin typeface="Arial" panose="020B0604020202020204" pitchFamily="34" charset="0"/>
                <a:ea typeface="宋体" panose="02010600030101010101" pitchFamily="2" charset="-122"/>
                <a:cs typeface="+mn-ea"/>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2018/6/7</a:t>
            </a:fld>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2"/>
          </p:nvPr>
        </p:nvSpPr>
        <p:spPr>
          <a:xfrm>
            <a:off x="0" y="8685213"/>
            <a:ext cx="2971800" cy="458788"/>
          </a:xfrm>
          <a:prstGeom prst="rect">
            <a:avLst/>
          </a:prstGeom>
        </p:spPr>
        <p:txBody>
          <a:bodyPr vert="horz" lIns="91440" tIns="45720" rIns="91440" bIns="45720" rtlCol="0" anchor="b"/>
          <a:lstStyle>
            <a:lvl1pPr algn="l">
              <a:defRPr sz="1200" noProof="1"/>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3"/>
          </p:nvPr>
        </p:nvSpPr>
        <p:spPr>
          <a:xfrm>
            <a:off x="3884613" y="8685213"/>
            <a:ext cx="2971800" cy="458788"/>
          </a:xfrm>
          <a:prstGeom prst="rect">
            <a:avLst/>
          </a:prstGeom>
        </p:spPr>
        <p:txBody>
          <a:bodyPr vert="horz" lIns="91440" tIns="45720" rIns="91440" bIns="45720" rtlCol="0" anchor="b"/>
          <a:lstStyle>
            <a:lvl1pPr algn="r">
              <a:defRPr sz="1200" noProof="1" smtClean="0">
                <a:cs typeface="+mn-ea"/>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B1A45729-DFB6-46ED-9EB9-41237808E642}" type="slidenum">
              <a:rPr kumimoji="0" lang="zh-CN" altLang="en-US" sz="1200" b="0" i="0" u="none" strike="noStrike" kern="1200" cap="none" spc="0" normalizeH="0" baseline="0" noProof="1" smtClean="0">
                <a:ln>
                  <a:noFill/>
                </a:ln>
                <a:solidFill>
                  <a:schemeClr val="tx1"/>
                </a:solidFill>
                <a:effectLst/>
                <a:uLnTx/>
                <a:uFillTx/>
                <a:latin typeface="Arial" panose="020B0604020202020204" pitchFamily="34" charset="0"/>
                <a:ea typeface="宋体" panose="02010600030101010101" pitchFamily="2" charset="-122"/>
                <a:cs typeface="+mn-ea"/>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a:t>
            </a:fld>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Tree>
    <p:extLst>
      <p:ext uri="{BB962C8B-B14F-4D97-AF65-F5344CB8AC3E}">
        <p14:creationId xmlns:p14="http://schemas.microsoft.com/office/powerpoint/2010/main" val="13619918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页眉占位符 1"/>
          <p:cNvSpPr>
            <a:spLocks noGrp="1" noChangeArrowheads="1"/>
          </p:cNvSpPr>
          <p:nvPr>
            <p:ph type="hdr" sz="quarter" idx="4294967295"/>
          </p:nvPr>
        </p:nvSpPr>
        <p:spPr bwMode="auto">
          <a:xfrm>
            <a:off x="0" y="0"/>
            <a:ext cx="2971800" cy="457200"/>
          </a:xfrm>
          <a:prstGeom prst="rect">
            <a:avLst/>
          </a:prstGeom>
          <a:noFill/>
          <a:ln>
            <a:noFill/>
          </a:ln>
        </p:spPr>
        <p:txBody>
          <a:bodyPr vert="horz" wrap="square" lIns="91440" tIns="45720" rIns="91440" bIns="45720" numCol="1" anchor="t" anchorCtr="0" compatLnSpc="1"/>
          <a:lstStyle>
            <a:lvl1pPr>
              <a:defRPr sz="1200"/>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1" name="日期占位符 2"/>
          <p:cNvSpPr>
            <a:spLocks noGrp="1" noChangeArrowheads="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lstStyle>
            <a:lvl1pPr algn="r">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9FF1F16C-CDFB-4AB3-83BD-097265B4F9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2018/6/7</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6388" name="幻灯片图像占位符 3"/>
          <p:cNvSpPr>
            <a:spLocks noGrp="1" noRot="1" noChangeAspect="1"/>
          </p:cNvSpPr>
          <p:nvPr>
            <p:ph type="sldImg"/>
          </p:nvPr>
        </p:nvSpPr>
        <p:spPr>
          <a:xfrm>
            <a:off x="381000" y="685800"/>
            <a:ext cx="6096000" cy="3429000"/>
          </a:xfrm>
          <a:prstGeom prst="rect">
            <a:avLst/>
          </a:prstGeom>
          <a:noFill/>
          <a:ln w="12700">
            <a:noFill/>
          </a:ln>
        </p:spPr>
      </p:sp>
      <p:sp>
        <p:nvSpPr>
          <p:cNvPr id="16389" name="备注占位符 4"/>
          <p:cNvSpPr>
            <a:spLocks noGrp="1" noRot="1" noChangeAspect="1"/>
          </p:cNvSpPr>
          <p:nvPr/>
        </p:nvSpPr>
        <p:spPr>
          <a:xfrm>
            <a:off x="685800" y="4343400"/>
            <a:ext cx="5486400" cy="4114800"/>
          </a:xfrm>
          <a:prstGeom prst="rect">
            <a:avLst/>
          </a:prstGeom>
          <a:noFill/>
          <a:ln w="12700">
            <a:noFill/>
          </a:ln>
        </p:spPr>
        <p:txBody>
          <a:bodyPr anchor="ctr"/>
          <a:lstStyle/>
          <a:p>
            <a:pPr lvl="0" indent="0">
              <a:spcBef>
                <a:spcPct val="30000"/>
              </a:spcBef>
            </a:pPr>
            <a:r>
              <a:rPr lang="zh-CN" altLang="en-US" sz="1200" dirty="0"/>
              <a:t>单击此处编辑母版文本样式</a:t>
            </a:r>
          </a:p>
          <a:p>
            <a:pPr lvl="0" indent="0">
              <a:spcBef>
                <a:spcPct val="30000"/>
              </a:spcBef>
            </a:pPr>
            <a:r>
              <a:rPr lang="zh-CN" altLang="en-US" sz="1200" dirty="0"/>
              <a:t>第二级</a:t>
            </a:r>
          </a:p>
          <a:p>
            <a:pPr lvl="0" indent="0">
              <a:spcBef>
                <a:spcPct val="30000"/>
              </a:spcBef>
            </a:pPr>
            <a:r>
              <a:rPr lang="zh-CN" altLang="en-US" sz="1200" dirty="0"/>
              <a:t>第三级</a:t>
            </a:r>
          </a:p>
          <a:p>
            <a:pPr lvl="0" indent="0">
              <a:spcBef>
                <a:spcPct val="30000"/>
              </a:spcBef>
            </a:pPr>
            <a:r>
              <a:rPr lang="zh-CN" altLang="en-US" sz="1200" dirty="0"/>
              <a:t>第四级</a:t>
            </a:r>
          </a:p>
          <a:p>
            <a:pPr lvl="0" indent="0">
              <a:spcBef>
                <a:spcPct val="30000"/>
              </a:spcBef>
            </a:pPr>
            <a:r>
              <a:rPr lang="zh-CN" altLang="en-US" sz="1200" dirty="0"/>
              <a:t>第五级</a:t>
            </a:r>
          </a:p>
        </p:txBody>
      </p:sp>
      <p:sp>
        <p:nvSpPr>
          <p:cNvPr id="2054" name="页脚占位符 5"/>
          <p:cNvSpPr>
            <a:spLocks noGrp="1" noChangeArrowheads="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lstStyle>
            <a:lvl1pPr>
              <a:defRPr sz="1200"/>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灯片编号占位符 6"/>
          <p:cNvSpPr>
            <a:spLocks noGrp="1" noChangeArrowheads="1"/>
          </p:cNvSpPr>
          <p:nvPr>
            <p:ph type="sldNum" sz="quarter" idx="5"/>
          </p:nvPr>
        </p:nvSpPr>
        <p:spPr bwMode="auto">
          <a:xfrm>
            <a:off x="3884613" y="8685213"/>
            <a:ext cx="2971800" cy="457200"/>
          </a:xfrm>
          <a:prstGeom prst="rect">
            <a:avLst/>
          </a:prstGeom>
          <a:noFill/>
          <a:ln>
            <a:noFill/>
          </a:ln>
        </p:spPr>
        <p:txBody>
          <a:bodyPr vert="horz" wrap="square" lIns="91440" tIns="45720" rIns="91440" bIns="45720" numCol="1" anchor="b" anchorCtr="0" compatLnSpc="1"/>
          <a:lstStyle>
            <a:lvl1pPr algn="r">
              <a:defRPr noProof="1" dirty="0">
                <a:cs typeface="+mn-ea"/>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71CB6BC9-EE2E-4BE5-A701-559BF3F782AC}" type="slidenum">
              <a:rPr kumimoji="0" lang="zh-CN" altLang="en-US" sz="1800" b="0" i="0" u="none" strike="noStrike" kern="1200" cap="none" spc="0" normalizeH="0" baseline="0" noProof="1" dirty="0">
                <a:ln>
                  <a:noFill/>
                </a:ln>
                <a:solidFill>
                  <a:schemeClr val="tx1"/>
                </a:solidFill>
                <a:effectLst/>
                <a:uLnTx/>
                <a:uFillTx/>
                <a:latin typeface="Arial" panose="020B0604020202020204" pitchFamily="34" charset="0"/>
                <a:ea typeface="宋体" panose="02010600030101010101" pitchFamily="2" charset="-122"/>
                <a:cs typeface="+mn-ea"/>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a:t>
            </a:fld>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Tree>
    <p:extLst>
      <p:ext uri="{BB962C8B-B14F-4D97-AF65-F5344CB8AC3E}">
        <p14:creationId xmlns:p14="http://schemas.microsoft.com/office/powerpoint/2010/main" val="3049841994"/>
      </p:ext>
    </p:extLst>
  </p:cSld>
  <p:clrMap bg1="lt1" tx1="dk1" bg2="lt2" tx2="dk2" accent1="accent1" accent2="accent2" accent3="accent3" accent4="accent4" accent5="accent5" accent6="accent6" hlink="hlink" folHlink="folHlink"/>
  <p:hf sldNum="0" hdr="0" ftr="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8613"/>
            <a:ext cx="7772400" cy="1101725"/>
          </a:xfrm>
          <a:prstGeom prst="rect">
            <a:avLst/>
          </a:prstGeom>
        </p:spPr>
        <p:txBody>
          <a:body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371600" y="2914650"/>
            <a:ext cx="6400800" cy="131445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zh-CN" altLang="en-US" strike="noStrike" noProof="1" smtClean="0"/>
              <a:t>单击此处编辑母版副标题样式</a:t>
            </a:r>
            <a:endParaRPr lang="zh-CN" altLang="en-US" strike="noStrike" noProof="1"/>
          </a:p>
        </p:txBody>
      </p:sp>
      <p:sp>
        <p:nvSpPr>
          <p:cNvPr id="6" name="日期占位符 3"/>
          <p:cNvSpPr>
            <a:spLocks noGrp="1" noChangeArrowheads="1"/>
          </p:cNvSpPr>
          <p:nvPr>
            <p:ph type="dt" sz="half" idx="2"/>
          </p:nvPr>
        </p:nvSpPr>
        <p:spPr bwMode="auto">
          <a:xfrm>
            <a:off x="457200" y="4767263"/>
            <a:ext cx="2133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8E52D04-FAEB-47D3-945C-E95A141F90A1}"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2018/6/7</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noChangeArrowheads="1"/>
          </p:cNvSpPr>
          <p:nvPr>
            <p:ph type="ftr" sz="quarter" idx="3"/>
          </p:nvPr>
        </p:nvSpPr>
        <p:spPr bwMode="auto">
          <a:xfrm>
            <a:off x="3124200" y="4767263"/>
            <a:ext cx="2895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noChangeArrowheads="1"/>
          </p:cNvSpPr>
          <p:nvPr>
            <p:ph type="sldNum" sz="quarter" idx="4"/>
          </p:nvPr>
        </p:nvSpPr>
        <p:spPr bwMode="auto">
          <a:xfrm>
            <a:off x="6553200" y="4767263"/>
            <a:ext cx="2133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689A60BE-8FDE-4D33-8033-1DC8C7845594}" type="slidenum">
              <a:rPr kumimoji="0" lang="zh-CN" altLang="en-US" sz="1200" b="0" i="0" u="none" strike="noStrike" kern="1200" cap="none" spc="0" normalizeH="0" baseline="0" noProof="1" dirty="0">
                <a:ln>
                  <a:noFill/>
                </a:ln>
                <a:solidFill>
                  <a:srgbClr val="898989"/>
                </a:solidFill>
                <a:effectLst/>
                <a:uLnTx/>
                <a:uFillTx/>
                <a:latin typeface="Arial" panose="020B0604020202020204" pitchFamily="34" charset="0"/>
                <a:ea typeface="宋体" panose="02010600030101010101" pitchFamily="2" charset="-122"/>
                <a:cs typeface="+mn-ea"/>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a:t>
            </a:fld>
            <a:endParaRPr kumimoji="0" lang="zh-CN" altLang="en-US" sz="1200" b="0" i="0" u="none" strike="noStrike" kern="1200" cap="none" spc="0" normalizeH="0" baseline="0" noProof="1">
              <a:ln>
                <a:noFill/>
              </a:ln>
              <a:solidFill>
                <a:srgbClr val="898989"/>
              </a:solidFill>
              <a:effectLst/>
              <a:uLnTx/>
              <a:uFillTx/>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375"/>
            <a:ext cx="8229600" cy="857250"/>
          </a:xfrm>
          <a:prstGeom prst="rect">
            <a:avLst/>
          </a:prstGeom>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1200150"/>
            <a:ext cx="8229600" cy="3394075"/>
          </a:xfrm>
          <a:prstGeom prst="rect">
            <a:avLst/>
          </a:prstGeo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6" name="日期占位符 3"/>
          <p:cNvSpPr>
            <a:spLocks noGrp="1" noChangeArrowheads="1"/>
          </p:cNvSpPr>
          <p:nvPr>
            <p:ph type="dt" sz="half" idx="2"/>
          </p:nvPr>
        </p:nvSpPr>
        <p:spPr bwMode="auto">
          <a:xfrm>
            <a:off x="457200" y="4767263"/>
            <a:ext cx="2133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8E52D04-FAEB-47D3-945C-E95A141F90A1}"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2018/6/7</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noChangeArrowheads="1"/>
          </p:cNvSpPr>
          <p:nvPr>
            <p:ph type="ftr" sz="quarter" idx="3"/>
          </p:nvPr>
        </p:nvSpPr>
        <p:spPr bwMode="auto">
          <a:xfrm>
            <a:off x="3124200" y="4767263"/>
            <a:ext cx="2895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noChangeArrowheads="1"/>
          </p:cNvSpPr>
          <p:nvPr>
            <p:ph type="sldNum" sz="quarter" idx="4"/>
          </p:nvPr>
        </p:nvSpPr>
        <p:spPr bwMode="auto">
          <a:xfrm>
            <a:off x="6553200" y="4767263"/>
            <a:ext cx="2133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5B1AF5BA-763F-4CB5-951B-AFDB318BDE5F}" type="slidenum">
              <a:rPr kumimoji="0" lang="zh-CN" altLang="en-US" sz="1200" b="0" i="0" u="none" strike="noStrike" kern="1200" cap="none" spc="0" normalizeH="0" baseline="0" noProof="1" dirty="0">
                <a:ln>
                  <a:noFill/>
                </a:ln>
                <a:solidFill>
                  <a:srgbClr val="898989"/>
                </a:solidFill>
                <a:effectLst/>
                <a:uLnTx/>
                <a:uFillTx/>
                <a:latin typeface="Arial" panose="020B0604020202020204" pitchFamily="34" charset="0"/>
                <a:ea typeface="宋体" panose="02010600030101010101" pitchFamily="2" charset="-122"/>
                <a:cs typeface="+mn-ea"/>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a:t>
            </a:fld>
            <a:endParaRPr kumimoji="0" lang="zh-CN" altLang="en-US" sz="1200" b="0" i="0" u="none" strike="noStrike" kern="1200" cap="none" spc="0" normalizeH="0" baseline="0" noProof="1">
              <a:ln>
                <a:noFill/>
              </a:ln>
              <a:solidFill>
                <a:srgbClr val="898989"/>
              </a:solidFill>
              <a:effectLst/>
              <a:uLnTx/>
              <a:uFillTx/>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6375"/>
            <a:ext cx="2057400" cy="4387850"/>
          </a:xfrm>
          <a:prstGeom prst="rect">
            <a:avLst/>
          </a:prstGeo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06375"/>
            <a:ext cx="6019800" cy="4387850"/>
          </a:xfrm>
          <a:prstGeom prst="rect">
            <a:avLst/>
          </a:prstGeo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6" name="日期占位符 3"/>
          <p:cNvSpPr>
            <a:spLocks noGrp="1" noChangeArrowheads="1"/>
          </p:cNvSpPr>
          <p:nvPr>
            <p:ph type="dt" sz="half" idx="2"/>
          </p:nvPr>
        </p:nvSpPr>
        <p:spPr bwMode="auto">
          <a:xfrm>
            <a:off x="457200" y="4767263"/>
            <a:ext cx="2133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8E52D04-FAEB-47D3-945C-E95A141F90A1}"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2018/6/7</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noChangeArrowheads="1"/>
          </p:cNvSpPr>
          <p:nvPr>
            <p:ph type="ftr" sz="quarter" idx="3"/>
          </p:nvPr>
        </p:nvSpPr>
        <p:spPr bwMode="auto">
          <a:xfrm>
            <a:off x="3124200" y="4767263"/>
            <a:ext cx="2895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noChangeArrowheads="1"/>
          </p:cNvSpPr>
          <p:nvPr>
            <p:ph type="sldNum" sz="quarter" idx="4"/>
          </p:nvPr>
        </p:nvSpPr>
        <p:spPr bwMode="auto">
          <a:xfrm>
            <a:off x="6553200" y="4767263"/>
            <a:ext cx="2133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668A479B-0C94-4910-92CD-5A2CEFBE36DC}" type="slidenum">
              <a:rPr kumimoji="0" lang="zh-CN" altLang="en-US" sz="1200" b="0" i="0" u="none" strike="noStrike" kern="1200" cap="none" spc="0" normalizeH="0" baseline="0" noProof="1" dirty="0">
                <a:ln>
                  <a:noFill/>
                </a:ln>
                <a:solidFill>
                  <a:srgbClr val="898989"/>
                </a:solidFill>
                <a:effectLst/>
                <a:uLnTx/>
                <a:uFillTx/>
                <a:latin typeface="Arial" panose="020B0604020202020204" pitchFamily="34" charset="0"/>
                <a:ea typeface="宋体" panose="02010600030101010101" pitchFamily="2" charset="-122"/>
                <a:cs typeface="+mn-ea"/>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a:t>
            </a:fld>
            <a:endParaRPr kumimoji="0" lang="zh-CN" altLang="en-US" sz="1200" b="0" i="0" u="none" strike="noStrike" kern="1200" cap="none" spc="0" normalizeH="0" baseline="0" noProof="1">
              <a:ln>
                <a:noFill/>
              </a:ln>
              <a:solidFill>
                <a:srgbClr val="898989"/>
              </a:solidFill>
              <a:effectLst/>
              <a:uLnTx/>
              <a:uFillTx/>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自定义版式">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375"/>
            <a:ext cx="8229600" cy="857250"/>
          </a:xfrm>
          <a:prstGeom prst="rect">
            <a:avLst/>
          </a:prstGeom>
        </p:spPr>
        <p:txBody>
          <a:bodyPr/>
          <a:lstStyle/>
          <a:p>
            <a:pPr fontAlgn="base"/>
            <a:r>
              <a:rPr lang="zh-CN" altLang="en-US" strike="noStrike" noProof="1" smtClean="0"/>
              <a:t>单击此处编辑母版标题样式</a:t>
            </a:r>
            <a:endParaRPr lang="zh-CN" altLang="en-US" strike="noStrike" noProof="1"/>
          </a:p>
        </p:txBody>
      </p:sp>
      <p:sp>
        <p:nvSpPr>
          <p:cNvPr id="6" name="日期占位符 3"/>
          <p:cNvSpPr>
            <a:spLocks noGrp="1" noChangeArrowheads="1"/>
          </p:cNvSpPr>
          <p:nvPr>
            <p:ph type="dt" sz="half" idx="2"/>
          </p:nvPr>
        </p:nvSpPr>
        <p:spPr bwMode="auto">
          <a:xfrm>
            <a:off x="457200" y="4767263"/>
            <a:ext cx="2133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8E52D04-FAEB-47D3-945C-E95A141F90A1}"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2018/6/7</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noChangeArrowheads="1"/>
          </p:cNvSpPr>
          <p:nvPr>
            <p:ph type="ftr" sz="quarter" idx="3"/>
          </p:nvPr>
        </p:nvSpPr>
        <p:spPr bwMode="auto">
          <a:xfrm>
            <a:off x="3124200" y="4767263"/>
            <a:ext cx="2895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noChangeArrowheads="1"/>
          </p:cNvSpPr>
          <p:nvPr>
            <p:ph type="sldNum" sz="quarter" idx="4"/>
          </p:nvPr>
        </p:nvSpPr>
        <p:spPr bwMode="auto">
          <a:xfrm>
            <a:off x="6553200" y="4767263"/>
            <a:ext cx="2133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F40A1246-D240-4784-8240-9F08792935CC}" type="slidenum">
              <a:rPr kumimoji="0" lang="zh-CN" altLang="en-US" sz="1200" b="0" i="0" u="none" strike="noStrike" kern="1200" cap="none" spc="0" normalizeH="0" baseline="0" noProof="1" dirty="0">
                <a:ln>
                  <a:noFill/>
                </a:ln>
                <a:solidFill>
                  <a:srgbClr val="898989"/>
                </a:solidFill>
                <a:effectLst/>
                <a:uLnTx/>
                <a:uFillTx/>
                <a:latin typeface="Arial" panose="020B0604020202020204" pitchFamily="34" charset="0"/>
                <a:ea typeface="宋体" panose="02010600030101010101" pitchFamily="2" charset="-122"/>
                <a:cs typeface="+mn-ea"/>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a:t>
            </a:fld>
            <a:endParaRPr kumimoji="0" lang="zh-CN" altLang="en-US" sz="1200" b="0" i="0" u="none" strike="noStrike" kern="1200" cap="none" spc="0" normalizeH="0" baseline="0" noProof="1">
              <a:ln>
                <a:noFill/>
              </a:ln>
              <a:solidFill>
                <a:srgbClr val="898989"/>
              </a:solidFill>
              <a:effectLst/>
              <a:uLnTx/>
              <a:uFillTx/>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标题和内容">
    <p:bg>
      <p:bgPr>
        <a:blipFill rotWithShape="0">
          <a:blip r:embed="rId2"/>
          <a:stretch>
            <a:fillRect/>
          </a:stretch>
        </a:blipFill>
        <a:effectLst/>
      </p:bgPr>
    </p:bg>
    <p:spTree>
      <p:nvGrpSpPr>
        <p:cNvPr id="1" name=""/>
        <p:cNvGrpSpPr/>
        <p:nvPr/>
      </p:nvGrpSpPr>
      <p:grpSpPr>
        <a:xfrm>
          <a:off x="0" y="0"/>
          <a:ext cx="0" cy="0"/>
          <a:chOff x="0" y="0"/>
          <a:chExt cx="0" cy="0"/>
        </a:xfrm>
      </p:grpSpPr>
      <p:grpSp>
        <p:nvGrpSpPr>
          <p:cNvPr id="6" name="Group 7"/>
          <p:cNvGrpSpPr/>
          <p:nvPr userDrawn="1"/>
        </p:nvGrpSpPr>
        <p:grpSpPr>
          <a:xfrm>
            <a:off x="323850" y="293688"/>
            <a:ext cx="390525" cy="204787"/>
            <a:chOff x="0" y="0"/>
            <a:chExt cx="1041399" cy="549275"/>
          </a:xfrm>
        </p:grpSpPr>
        <p:sp>
          <p:nvSpPr>
            <p:cNvPr id="14340" name="Freeform 16"/>
            <p:cNvSpPr/>
            <p:nvPr/>
          </p:nvSpPr>
          <p:spPr>
            <a:xfrm>
              <a:off x="0" y="0"/>
              <a:ext cx="364066" cy="549275"/>
            </a:xfrm>
            <a:custGeom>
              <a:avLst/>
              <a:gdLst/>
              <a:ahLst/>
              <a:cxnLst>
                <a:cxn ang="0">
                  <a:pos x="2147483646" y="2147483646"/>
                </a:cxn>
                <a:cxn ang="0">
                  <a:pos x="2147483646" y="0"/>
                </a:cxn>
                <a:cxn ang="0">
                  <a:pos x="2147483646" y="2147483646"/>
                </a:cxn>
                <a:cxn ang="0">
                  <a:pos x="2147483646" y="2147483646"/>
                </a:cxn>
                <a:cxn ang="0">
                  <a:pos x="0" y="2147483646"/>
                </a:cxn>
                <a:cxn ang="0">
                  <a:pos x="2147483646" y="2147483646"/>
                </a:cxn>
                <a:cxn ang="0">
                  <a:pos x="2147483646" y="2147483646"/>
                </a:cxn>
              </a:cxnLst>
              <a:rect l="0" t="0" r="0" b="0"/>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lstStyle/>
            <a:p>
              <a:endParaRPr lang="zh-CN" altLang="en-US"/>
            </a:p>
          </p:txBody>
        </p:sp>
        <p:sp>
          <p:nvSpPr>
            <p:cNvPr id="14341" name="Freeform 17"/>
            <p:cNvSpPr/>
            <p:nvPr/>
          </p:nvSpPr>
          <p:spPr>
            <a:xfrm>
              <a:off x="338666" y="0"/>
              <a:ext cx="359834" cy="549275"/>
            </a:xfrm>
            <a:custGeom>
              <a:avLst/>
              <a:gdLst/>
              <a:ahLst/>
              <a:cxnLst>
                <a:cxn ang="0">
                  <a:pos x="2147483646" y="2147483646"/>
                </a:cxn>
                <a:cxn ang="0">
                  <a:pos x="2147483646" y="0"/>
                </a:cxn>
                <a:cxn ang="0">
                  <a:pos x="2147483646" y="2147483646"/>
                </a:cxn>
                <a:cxn ang="0">
                  <a:pos x="2147483646" y="2147483646"/>
                </a:cxn>
                <a:cxn ang="0">
                  <a:pos x="0" y="2147483646"/>
                </a:cxn>
                <a:cxn ang="0">
                  <a:pos x="2147483646" y="2147483646"/>
                </a:cxn>
                <a:cxn ang="0">
                  <a:pos x="2147483646" y="2147483646"/>
                </a:cxn>
              </a:cxnLst>
              <a:rect l="0" t="0" r="0" b="0"/>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lstStyle/>
            <a:p>
              <a:endParaRPr lang="zh-CN" altLang="en-US"/>
            </a:p>
          </p:txBody>
        </p:sp>
        <p:sp>
          <p:nvSpPr>
            <p:cNvPr id="14342" name="Freeform 18"/>
            <p:cNvSpPr/>
            <p:nvPr/>
          </p:nvSpPr>
          <p:spPr>
            <a:xfrm>
              <a:off x="681567" y="0"/>
              <a:ext cx="359832" cy="549275"/>
            </a:xfrm>
            <a:custGeom>
              <a:avLst/>
              <a:gdLst/>
              <a:ahLst/>
              <a:cxnLst>
                <a:cxn ang="0">
                  <a:pos x="2147483646" y="2147483646"/>
                </a:cxn>
                <a:cxn ang="0">
                  <a:pos x="2147483646" y="0"/>
                </a:cxn>
                <a:cxn ang="0">
                  <a:pos x="2147483646" y="2147483646"/>
                </a:cxn>
                <a:cxn ang="0">
                  <a:pos x="2147483646" y="2147483646"/>
                </a:cxn>
                <a:cxn ang="0">
                  <a:pos x="0" y="2147483646"/>
                </a:cxn>
                <a:cxn ang="0">
                  <a:pos x="2147483646" y="2147483646"/>
                </a:cxn>
                <a:cxn ang="0">
                  <a:pos x="2147483646" y="2147483646"/>
                </a:cxn>
              </a:cxnLst>
              <a:rect l="0" t="0" r="0" b="0"/>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lstStyle/>
            <a:p>
              <a:endParaRPr lang="zh-CN" altLang="en-US"/>
            </a:p>
          </p:txBody>
        </p:sp>
      </p:grpSp>
      <p:sp>
        <p:nvSpPr>
          <p:cNvPr id="10" name="TextBox 15"/>
          <p:cNvSpPr txBox="1">
            <a:spLocks noChangeArrowheads="1"/>
          </p:cNvSpPr>
          <p:nvPr/>
        </p:nvSpPr>
        <p:spPr bwMode="auto">
          <a:xfrm>
            <a:off x="8101013" y="241300"/>
            <a:ext cx="6715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fld id="{6156B2AB-5F26-40C3-A169-037E5949F448}" type="slidenum">
              <a:rPr kumimoji="0" lang="zh-CN" altLang="en-US" sz="1800" b="0" i="0" u="none" strike="noStrike" kern="1200" cap="none" spc="0" normalizeH="0" baseline="0" noProof="0" smtClean="0">
                <a:ln>
                  <a:noFill/>
                </a:ln>
                <a:solidFill>
                  <a:schemeClr val="accent1"/>
                </a:solidFill>
                <a:effectLst/>
                <a:uLnTx/>
                <a:uFillTx/>
                <a:latin typeface="微软雅黑 Light" panose="020B0502040204020203" pitchFamily="34" charset="-122"/>
                <a:ea typeface="微软雅黑 Light" panose="020B0502040204020203" pitchFamily="34" charset="-122"/>
                <a:cs typeface="+mn-cs"/>
                <a:sym typeface="+mn-ea"/>
              </a:rPr>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t>‹#›</a:t>
            </a:fld>
            <a:r>
              <a:rPr kumimoji="0" lang="en-US" altLang="zh-CN" sz="1800" b="0" i="0" u="none" strike="noStrike" kern="1200" cap="none" spc="0" normalizeH="0" baseline="0" noProof="0" smtClean="0">
                <a:ln>
                  <a:noFill/>
                </a:ln>
                <a:solidFill>
                  <a:schemeClr val="accent1"/>
                </a:solidFill>
                <a:effectLst/>
                <a:uLnTx/>
                <a:uFillTx/>
                <a:latin typeface="微软雅黑 Light" panose="020B0502040204020203" pitchFamily="34" charset="-122"/>
                <a:ea typeface="微软雅黑 Light" panose="020B0502040204020203" pitchFamily="34" charset="-122"/>
                <a:cs typeface="+mn-cs"/>
                <a:sym typeface="+mn-ea"/>
              </a:rPr>
              <a:t> </a:t>
            </a:r>
          </a:p>
        </p:txBody>
      </p:sp>
      <p:cxnSp>
        <p:nvCxnSpPr>
          <p:cNvPr id="11" name="直接连接符 10"/>
          <p:cNvCxnSpPr/>
          <p:nvPr/>
        </p:nvCxnSpPr>
        <p:spPr>
          <a:xfrm>
            <a:off x="755650" y="625475"/>
            <a:ext cx="78486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日期占位符 1"/>
          <p:cNvSpPr>
            <a:spLocks noGrp="1"/>
          </p:cNvSpPr>
          <p:nvPr>
            <p:ph type="dt" sz="half" idx="2"/>
          </p:nvPr>
        </p:nvSpPr>
        <p:spPr bwMode="auto">
          <a:xfrm>
            <a:off x="457200" y="4767263"/>
            <a:ext cx="2133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8E52D04-FAEB-47D3-945C-E95A141F90A1}"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2018/6/7</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3" name="页脚占位符 2"/>
          <p:cNvSpPr>
            <a:spLocks noGrp="1"/>
          </p:cNvSpPr>
          <p:nvPr>
            <p:ph type="ftr" sz="quarter" idx="3"/>
          </p:nvPr>
        </p:nvSpPr>
        <p:spPr bwMode="auto">
          <a:xfrm>
            <a:off x="3124200" y="4767263"/>
            <a:ext cx="2895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4" name="灯片编号占位符 3"/>
          <p:cNvSpPr>
            <a:spLocks noGrp="1"/>
          </p:cNvSpPr>
          <p:nvPr>
            <p:ph type="sldNum" sz="quarter" idx="4"/>
          </p:nvPr>
        </p:nvSpPr>
        <p:spPr bwMode="auto">
          <a:xfrm>
            <a:off x="6553200" y="4767263"/>
            <a:ext cx="2133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8B6FD393-D538-4574-9342-F1AF392EF2A1}" type="slidenum">
              <a:rPr kumimoji="0" lang="zh-CN" altLang="en-US" sz="1200" b="0" i="0" u="none" strike="noStrike" kern="1200" cap="none" spc="0" normalizeH="0" baseline="0" noProof="1" dirty="0">
                <a:ln>
                  <a:noFill/>
                </a:ln>
                <a:solidFill>
                  <a:srgbClr val="898989"/>
                </a:solidFill>
                <a:effectLst/>
                <a:uLnTx/>
                <a:uFillTx/>
                <a:latin typeface="Arial" panose="020B0604020202020204" pitchFamily="34" charset="0"/>
                <a:ea typeface="宋体" panose="02010600030101010101" pitchFamily="2" charset="-122"/>
                <a:cs typeface="+mn-ea"/>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a:t>
            </a:fld>
            <a:endParaRPr kumimoji="0" lang="zh-CN" altLang="en-US" sz="1200" b="0" i="0" u="none" strike="noStrike" kern="1200" cap="none" spc="0" normalizeH="0" baseline="0" noProof="1">
              <a:ln>
                <a:noFill/>
              </a:ln>
              <a:solidFill>
                <a:srgbClr val="898989"/>
              </a:solidFill>
              <a:effectLst/>
              <a:uLnTx/>
              <a:uFillTx/>
              <a:latin typeface="Arial" panose="020B0604020202020204" pitchFamily="34" charset="0"/>
              <a:ea typeface="宋体" panose="02010600030101010101" pitchFamily="2" charset="-122"/>
              <a:cs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ppt_x</p:attrName>
                                        </p:attrNameLst>
                                      </p:cBhvr>
                                      <p:tavLst>
                                        <p:tav tm="0">
                                          <p:val>
                                            <p:strVal val="0-#ppt_w/2"/>
                                          </p:val>
                                        </p:tav>
                                        <p:tav tm="100000">
                                          <p:val>
                                            <p:strVal val="#ppt_x"/>
                                          </p:val>
                                        </p:tav>
                                      </p:tavLst>
                                    </p:anim>
                                    <p:anim calcmode="lin" valueType="num">
                                      <p:cBhvr>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375"/>
            <a:ext cx="8229600" cy="857250"/>
          </a:xfrm>
          <a:prstGeom prst="rect">
            <a:avLst/>
          </a:prstGeom>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457200" y="1200150"/>
            <a:ext cx="8229600" cy="3394075"/>
          </a:xfrm>
          <a:prstGeom prst="rect">
            <a:avLst/>
          </a:prstGeo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6" name="日期占位符 3"/>
          <p:cNvSpPr>
            <a:spLocks noGrp="1" noChangeArrowheads="1"/>
          </p:cNvSpPr>
          <p:nvPr>
            <p:ph type="dt" sz="half" idx="2"/>
          </p:nvPr>
        </p:nvSpPr>
        <p:spPr bwMode="auto">
          <a:xfrm>
            <a:off x="457200" y="4767263"/>
            <a:ext cx="2133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8E52D04-FAEB-47D3-945C-E95A141F90A1}"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2018/6/7</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noChangeArrowheads="1"/>
          </p:cNvSpPr>
          <p:nvPr>
            <p:ph type="ftr" sz="quarter" idx="3"/>
          </p:nvPr>
        </p:nvSpPr>
        <p:spPr bwMode="auto">
          <a:xfrm>
            <a:off x="3124200" y="4767263"/>
            <a:ext cx="2895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noChangeArrowheads="1"/>
          </p:cNvSpPr>
          <p:nvPr>
            <p:ph type="sldNum" sz="quarter" idx="4"/>
          </p:nvPr>
        </p:nvSpPr>
        <p:spPr bwMode="auto">
          <a:xfrm>
            <a:off x="6553200" y="4767263"/>
            <a:ext cx="2133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CF32A16F-B6B2-467A-B99D-1267F3037CE0}" type="slidenum">
              <a:rPr kumimoji="0" lang="zh-CN" altLang="en-US" sz="1200" b="0" i="0" u="none" strike="noStrike" kern="1200" cap="none" spc="0" normalizeH="0" baseline="0" noProof="1" dirty="0">
                <a:ln>
                  <a:noFill/>
                </a:ln>
                <a:solidFill>
                  <a:srgbClr val="898989"/>
                </a:solidFill>
                <a:effectLst/>
                <a:uLnTx/>
                <a:uFillTx/>
                <a:latin typeface="Arial" panose="020B0604020202020204" pitchFamily="34" charset="0"/>
                <a:ea typeface="宋体" panose="02010600030101010101" pitchFamily="2" charset="-122"/>
                <a:cs typeface="+mn-ea"/>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a:t>
            </a:fld>
            <a:endParaRPr kumimoji="0" lang="zh-CN" altLang="en-US" sz="1200" b="0" i="0" u="none" strike="noStrike" kern="1200" cap="none" spc="0" normalizeH="0" baseline="0" noProof="1">
              <a:ln>
                <a:noFill/>
              </a:ln>
              <a:solidFill>
                <a:srgbClr val="898989"/>
              </a:solidFill>
              <a:effectLst/>
              <a:uLnTx/>
              <a:uFillTx/>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5"/>
            <a:ext cx="7772400" cy="1022350"/>
          </a:xfrm>
          <a:prstGeom prst="rect">
            <a:avLst/>
          </a:prstGeom>
        </p:spPr>
        <p:txBody>
          <a:bodyPr anchor="t"/>
          <a:lstStyle>
            <a:lvl1pPr algn="l">
              <a:defRPr sz="40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722313" y="2179638"/>
            <a:ext cx="7772400" cy="112553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p>
        </p:txBody>
      </p:sp>
      <p:sp>
        <p:nvSpPr>
          <p:cNvPr id="6" name="日期占位符 3"/>
          <p:cNvSpPr>
            <a:spLocks noGrp="1" noChangeArrowheads="1"/>
          </p:cNvSpPr>
          <p:nvPr>
            <p:ph type="dt" sz="half" idx="2"/>
          </p:nvPr>
        </p:nvSpPr>
        <p:spPr bwMode="auto">
          <a:xfrm>
            <a:off x="457200" y="4767263"/>
            <a:ext cx="2133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8E52D04-FAEB-47D3-945C-E95A141F90A1}"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2018/6/7</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noChangeArrowheads="1"/>
          </p:cNvSpPr>
          <p:nvPr>
            <p:ph type="ftr" sz="quarter" idx="3"/>
          </p:nvPr>
        </p:nvSpPr>
        <p:spPr bwMode="auto">
          <a:xfrm>
            <a:off x="3124200" y="4767263"/>
            <a:ext cx="2895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noChangeArrowheads="1"/>
          </p:cNvSpPr>
          <p:nvPr>
            <p:ph type="sldNum" sz="quarter" idx="4"/>
          </p:nvPr>
        </p:nvSpPr>
        <p:spPr bwMode="auto">
          <a:xfrm>
            <a:off x="6553200" y="4767263"/>
            <a:ext cx="2133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C5AECB4-642A-433C-BBCC-0D8C8135EC89}" type="slidenum">
              <a:rPr kumimoji="0" lang="zh-CN" altLang="en-US" sz="1200" b="0" i="0" u="none" strike="noStrike" kern="1200" cap="none" spc="0" normalizeH="0" baseline="0" noProof="1" dirty="0">
                <a:ln>
                  <a:noFill/>
                </a:ln>
                <a:solidFill>
                  <a:srgbClr val="898989"/>
                </a:solidFill>
                <a:effectLst/>
                <a:uLnTx/>
                <a:uFillTx/>
                <a:latin typeface="Arial" panose="020B0604020202020204" pitchFamily="34" charset="0"/>
                <a:ea typeface="宋体" panose="02010600030101010101" pitchFamily="2" charset="-122"/>
                <a:cs typeface="+mn-ea"/>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a:t>
            </a:fld>
            <a:endParaRPr kumimoji="0" lang="zh-CN" altLang="en-US" sz="1200" b="0" i="0" u="none" strike="noStrike" kern="1200" cap="none" spc="0" normalizeH="0" baseline="0" noProof="1">
              <a:ln>
                <a:noFill/>
              </a:ln>
              <a:solidFill>
                <a:srgbClr val="898989"/>
              </a:solidFill>
              <a:effectLst/>
              <a:uLnTx/>
              <a:uFillTx/>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375"/>
            <a:ext cx="8229600" cy="857250"/>
          </a:xfrm>
          <a:prstGeom prst="rect">
            <a:avLst/>
          </a:prstGeom>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200150"/>
            <a:ext cx="4038600" cy="339407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8200" y="1200150"/>
            <a:ext cx="4038600" cy="339407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6" name="日期占位符 3"/>
          <p:cNvSpPr>
            <a:spLocks noGrp="1" noChangeArrowheads="1"/>
          </p:cNvSpPr>
          <p:nvPr>
            <p:ph type="dt" sz="half" idx="12"/>
          </p:nvPr>
        </p:nvSpPr>
        <p:spPr bwMode="auto">
          <a:xfrm>
            <a:off x="457200" y="4767263"/>
            <a:ext cx="2133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8E52D04-FAEB-47D3-945C-E95A141F90A1}"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2018/6/7</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noChangeArrowheads="1"/>
          </p:cNvSpPr>
          <p:nvPr>
            <p:ph type="ftr" sz="quarter" idx="3"/>
          </p:nvPr>
        </p:nvSpPr>
        <p:spPr bwMode="auto">
          <a:xfrm>
            <a:off x="3124200" y="4767263"/>
            <a:ext cx="2895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noChangeArrowheads="1"/>
          </p:cNvSpPr>
          <p:nvPr>
            <p:ph type="sldNum" sz="quarter" idx="4"/>
          </p:nvPr>
        </p:nvSpPr>
        <p:spPr bwMode="auto">
          <a:xfrm>
            <a:off x="6553200" y="4767263"/>
            <a:ext cx="2133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8B3F9317-9688-4FA1-A5F7-33A1D16A0E8B}" type="slidenum">
              <a:rPr kumimoji="0" lang="zh-CN" altLang="en-US" sz="1200" b="0" i="0" u="none" strike="noStrike" kern="1200" cap="none" spc="0" normalizeH="0" baseline="0" noProof="1" dirty="0">
                <a:ln>
                  <a:noFill/>
                </a:ln>
                <a:solidFill>
                  <a:srgbClr val="898989"/>
                </a:solidFill>
                <a:effectLst/>
                <a:uLnTx/>
                <a:uFillTx/>
                <a:latin typeface="Arial" panose="020B0604020202020204" pitchFamily="34" charset="0"/>
                <a:ea typeface="宋体" panose="02010600030101010101" pitchFamily="2" charset="-122"/>
                <a:cs typeface="+mn-ea"/>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a:t>
            </a:fld>
            <a:endParaRPr kumimoji="0" lang="zh-CN" altLang="en-US" sz="1200" b="0" i="0" u="none" strike="noStrike" kern="1200" cap="none" spc="0" normalizeH="0" baseline="0" noProof="1">
              <a:ln>
                <a:noFill/>
              </a:ln>
              <a:solidFill>
                <a:srgbClr val="898989"/>
              </a:solidFill>
              <a:effectLst/>
              <a:uLnTx/>
              <a:uFillTx/>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375"/>
            <a:ext cx="8229600" cy="857250"/>
          </a:xfrm>
          <a:prstGeom prst="rect">
            <a:avLst/>
          </a:prstGeom>
        </p:spPr>
        <p:txBody>
          <a:bodyPr/>
          <a:lstStyle>
            <a:lvl1pPr>
              <a:defRPr/>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457200" y="1150938"/>
            <a:ext cx="4040188" cy="4810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p>
        </p:txBody>
      </p:sp>
      <p:sp>
        <p:nvSpPr>
          <p:cNvPr id="4" name="内容占位符 3"/>
          <p:cNvSpPr>
            <a:spLocks noGrp="1"/>
          </p:cNvSpPr>
          <p:nvPr>
            <p:ph sz="half" idx="2"/>
          </p:nvPr>
        </p:nvSpPr>
        <p:spPr>
          <a:xfrm>
            <a:off x="457200" y="1631950"/>
            <a:ext cx="4040188" cy="29622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45025" y="1150938"/>
            <a:ext cx="4041775" cy="4810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p>
        </p:txBody>
      </p:sp>
      <p:sp>
        <p:nvSpPr>
          <p:cNvPr id="6" name="内容占位符 5"/>
          <p:cNvSpPr>
            <a:spLocks noGrp="1"/>
          </p:cNvSpPr>
          <p:nvPr>
            <p:ph sz="quarter" idx="4"/>
          </p:nvPr>
        </p:nvSpPr>
        <p:spPr>
          <a:xfrm>
            <a:off x="4645025" y="1631950"/>
            <a:ext cx="4041775" cy="29622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7" name="日期占位符 3"/>
          <p:cNvSpPr>
            <a:spLocks noGrp="1" noChangeArrowheads="1"/>
          </p:cNvSpPr>
          <p:nvPr>
            <p:ph type="dt" sz="half" idx="12"/>
          </p:nvPr>
        </p:nvSpPr>
        <p:spPr bwMode="auto">
          <a:xfrm>
            <a:off x="457200" y="4767263"/>
            <a:ext cx="2133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8E52D04-FAEB-47D3-945C-E95A141F90A1}"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2018/6/7</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4"/>
          <p:cNvSpPr>
            <a:spLocks noGrp="1" noChangeArrowheads="1"/>
          </p:cNvSpPr>
          <p:nvPr>
            <p:ph type="ftr" sz="quarter" idx="13"/>
          </p:nvPr>
        </p:nvSpPr>
        <p:spPr bwMode="auto">
          <a:xfrm>
            <a:off x="3124200" y="4767263"/>
            <a:ext cx="2895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5"/>
          <p:cNvSpPr>
            <a:spLocks noGrp="1" noChangeArrowheads="1"/>
          </p:cNvSpPr>
          <p:nvPr>
            <p:ph type="sldNum" sz="quarter" idx="14"/>
          </p:nvPr>
        </p:nvSpPr>
        <p:spPr bwMode="auto">
          <a:xfrm>
            <a:off x="6553200" y="4767263"/>
            <a:ext cx="2133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76A32C98-E276-41FD-85C8-5BC96C199FEB}" type="slidenum">
              <a:rPr kumimoji="0" lang="zh-CN" altLang="en-US" sz="1200" b="0" i="0" u="none" strike="noStrike" kern="1200" cap="none" spc="0" normalizeH="0" baseline="0" noProof="1" dirty="0">
                <a:ln>
                  <a:noFill/>
                </a:ln>
                <a:solidFill>
                  <a:srgbClr val="898989"/>
                </a:solidFill>
                <a:effectLst/>
                <a:uLnTx/>
                <a:uFillTx/>
                <a:latin typeface="Arial" panose="020B0604020202020204" pitchFamily="34" charset="0"/>
                <a:ea typeface="宋体" panose="02010600030101010101" pitchFamily="2" charset="-122"/>
                <a:cs typeface="+mn-ea"/>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a:t>
            </a:fld>
            <a:endParaRPr kumimoji="0" lang="zh-CN" altLang="en-US" sz="1200" b="0" i="0" u="none" strike="noStrike" kern="1200" cap="none" spc="0" normalizeH="0" baseline="0" noProof="1">
              <a:ln>
                <a:noFill/>
              </a:ln>
              <a:solidFill>
                <a:srgbClr val="898989"/>
              </a:solidFill>
              <a:effectLst/>
              <a:uLnTx/>
              <a:uFillTx/>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375"/>
            <a:ext cx="8229600" cy="857250"/>
          </a:xfrm>
          <a:prstGeom prst="rect">
            <a:avLst/>
          </a:prstGeom>
        </p:spPr>
        <p:txBody>
          <a:bodyPr/>
          <a:lstStyle/>
          <a:p>
            <a:pPr fontAlgn="base"/>
            <a:r>
              <a:rPr lang="zh-CN" altLang="en-US" strike="noStrike" noProof="1" smtClean="0"/>
              <a:t>单击此处编辑母版标题样式</a:t>
            </a:r>
            <a:endParaRPr lang="zh-CN" altLang="en-US" strike="noStrike" noProof="1"/>
          </a:p>
        </p:txBody>
      </p:sp>
      <p:sp>
        <p:nvSpPr>
          <p:cNvPr id="6" name="日期占位符 3"/>
          <p:cNvSpPr>
            <a:spLocks noGrp="1" noChangeArrowheads="1"/>
          </p:cNvSpPr>
          <p:nvPr>
            <p:ph type="dt" sz="half" idx="2"/>
          </p:nvPr>
        </p:nvSpPr>
        <p:spPr bwMode="auto">
          <a:xfrm>
            <a:off x="457200" y="4767263"/>
            <a:ext cx="2133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8E52D04-FAEB-47D3-945C-E95A141F90A1}"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2018/6/7</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noChangeArrowheads="1"/>
          </p:cNvSpPr>
          <p:nvPr>
            <p:ph type="ftr" sz="quarter" idx="3"/>
          </p:nvPr>
        </p:nvSpPr>
        <p:spPr bwMode="auto">
          <a:xfrm>
            <a:off x="3124200" y="4767263"/>
            <a:ext cx="2895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noChangeArrowheads="1"/>
          </p:cNvSpPr>
          <p:nvPr>
            <p:ph type="sldNum" sz="quarter" idx="4"/>
          </p:nvPr>
        </p:nvSpPr>
        <p:spPr bwMode="auto">
          <a:xfrm>
            <a:off x="6553200" y="4767263"/>
            <a:ext cx="2133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D6112C0-41A9-4CAE-BE03-043F9E6BFC4A}" type="slidenum">
              <a:rPr kumimoji="0" lang="zh-CN" altLang="en-US" sz="1200" b="0" i="0" u="none" strike="noStrike" kern="1200" cap="none" spc="0" normalizeH="0" baseline="0" noProof="1" dirty="0">
                <a:ln>
                  <a:noFill/>
                </a:ln>
                <a:solidFill>
                  <a:srgbClr val="898989"/>
                </a:solidFill>
                <a:effectLst/>
                <a:uLnTx/>
                <a:uFillTx/>
                <a:latin typeface="Arial" panose="020B0604020202020204" pitchFamily="34" charset="0"/>
                <a:ea typeface="宋体" panose="02010600030101010101" pitchFamily="2" charset="-122"/>
                <a:cs typeface="+mn-ea"/>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a:t>
            </a:fld>
            <a:endParaRPr kumimoji="0" lang="zh-CN" altLang="en-US" sz="1200" b="0" i="0" u="none" strike="noStrike" kern="1200" cap="none" spc="0" normalizeH="0" baseline="0" noProof="1">
              <a:ln>
                <a:noFill/>
              </a:ln>
              <a:solidFill>
                <a:srgbClr val="898989"/>
              </a:solidFill>
              <a:effectLst/>
              <a:uLnTx/>
              <a:uFillTx/>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blipFill rotWithShape="0">
          <a:blip r:embed="rId2"/>
          <a:stretch>
            <a:fillRect/>
          </a:stretch>
        </a:blipFill>
        <a:effectLst/>
      </p:bgPr>
    </p:bg>
    <p:spTree>
      <p:nvGrpSpPr>
        <p:cNvPr id="1" name=""/>
        <p:cNvGrpSpPr/>
        <p:nvPr/>
      </p:nvGrpSpPr>
      <p:grpSpPr>
        <a:xfrm>
          <a:off x="0" y="0"/>
          <a:ext cx="0" cy="0"/>
          <a:chOff x="0" y="0"/>
          <a:chExt cx="0" cy="0"/>
        </a:xfrm>
      </p:grpSpPr>
      <p:sp>
        <p:nvSpPr>
          <p:cNvPr id="6" name="日期占位符 3"/>
          <p:cNvSpPr>
            <a:spLocks noGrp="1" noChangeArrowheads="1"/>
          </p:cNvSpPr>
          <p:nvPr>
            <p:ph type="dt" sz="half" idx="2"/>
          </p:nvPr>
        </p:nvSpPr>
        <p:spPr bwMode="auto">
          <a:xfrm>
            <a:off x="457200" y="4767263"/>
            <a:ext cx="2133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8E52D04-FAEB-47D3-945C-E95A141F90A1}"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2018/6/7</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noChangeArrowheads="1"/>
          </p:cNvSpPr>
          <p:nvPr>
            <p:ph type="ftr" sz="quarter" idx="3"/>
          </p:nvPr>
        </p:nvSpPr>
        <p:spPr bwMode="auto">
          <a:xfrm>
            <a:off x="3124200" y="4767263"/>
            <a:ext cx="2895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noChangeArrowheads="1"/>
          </p:cNvSpPr>
          <p:nvPr>
            <p:ph type="sldNum" sz="quarter" idx="4"/>
          </p:nvPr>
        </p:nvSpPr>
        <p:spPr bwMode="auto">
          <a:xfrm>
            <a:off x="6553200" y="4767263"/>
            <a:ext cx="2133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B5B8AE46-B511-49F7-968E-589E08BB8EEA}" type="slidenum">
              <a:rPr kumimoji="0" lang="zh-CN" altLang="en-US" sz="1200" b="0" i="0" u="none" strike="noStrike" kern="1200" cap="none" spc="0" normalizeH="0" baseline="0" noProof="1" dirty="0">
                <a:ln>
                  <a:noFill/>
                </a:ln>
                <a:solidFill>
                  <a:srgbClr val="898989"/>
                </a:solidFill>
                <a:effectLst/>
                <a:uLnTx/>
                <a:uFillTx/>
                <a:latin typeface="Arial" panose="020B0604020202020204" pitchFamily="34" charset="0"/>
                <a:ea typeface="宋体" panose="02010600030101010101" pitchFamily="2" charset="-122"/>
                <a:cs typeface="+mn-ea"/>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a:t>
            </a:fld>
            <a:endParaRPr kumimoji="0" lang="zh-CN" altLang="en-US" sz="1200" b="0" i="0" u="none" strike="noStrike" kern="1200" cap="none" spc="0" normalizeH="0" baseline="0" noProof="1">
              <a:ln>
                <a:noFill/>
              </a:ln>
              <a:solidFill>
                <a:srgbClr val="898989"/>
              </a:solidFill>
              <a:effectLst/>
              <a:uLnTx/>
              <a:uFillTx/>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4788"/>
            <a:ext cx="3008313" cy="871537"/>
          </a:xfrm>
          <a:prstGeom prst="rect">
            <a:avLst/>
          </a:prstGeo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575050" y="204788"/>
            <a:ext cx="5111750" cy="43894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457200" y="1076325"/>
            <a:ext cx="3008313" cy="35179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p>
        </p:txBody>
      </p:sp>
      <p:sp>
        <p:nvSpPr>
          <p:cNvPr id="6" name="日期占位符 3"/>
          <p:cNvSpPr>
            <a:spLocks noGrp="1" noChangeArrowheads="1"/>
          </p:cNvSpPr>
          <p:nvPr>
            <p:ph type="dt" sz="half" idx="12"/>
          </p:nvPr>
        </p:nvSpPr>
        <p:spPr bwMode="auto">
          <a:xfrm>
            <a:off x="457200" y="4767263"/>
            <a:ext cx="2133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8E52D04-FAEB-47D3-945C-E95A141F90A1}"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2018/6/7</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noChangeArrowheads="1"/>
          </p:cNvSpPr>
          <p:nvPr>
            <p:ph type="ftr" sz="quarter" idx="3"/>
          </p:nvPr>
        </p:nvSpPr>
        <p:spPr bwMode="auto">
          <a:xfrm>
            <a:off x="3124200" y="4767263"/>
            <a:ext cx="2895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noChangeArrowheads="1"/>
          </p:cNvSpPr>
          <p:nvPr>
            <p:ph type="sldNum" sz="quarter" idx="4"/>
          </p:nvPr>
        </p:nvSpPr>
        <p:spPr bwMode="auto">
          <a:xfrm>
            <a:off x="6553200" y="4767263"/>
            <a:ext cx="2133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25DDB506-EC0B-48FA-8BF7-9D0D8FDF99BB}" type="slidenum">
              <a:rPr kumimoji="0" lang="zh-CN" altLang="en-US" sz="1200" b="0" i="0" u="none" strike="noStrike" kern="1200" cap="none" spc="0" normalizeH="0" baseline="0" noProof="1" dirty="0">
                <a:ln>
                  <a:noFill/>
                </a:ln>
                <a:solidFill>
                  <a:srgbClr val="898989"/>
                </a:solidFill>
                <a:effectLst/>
                <a:uLnTx/>
                <a:uFillTx/>
                <a:latin typeface="Arial" panose="020B0604020202020204" pitchFamily="34" charset="0"/>
                <a:ea typeface="宋体" panose="02010600030101010101" pitchFamily="2" charset="-122"/>
                <a:cs typeface="+mn-ea"/>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a:t>
            </a:fld>
            <a:endParaRPr kumimoji="0" lang="zh-CN" altLang="en-US" sz="1200" b="0" i="0" u="none" strike="noStrike" kern="1200" cap="none" spc="0" normalizeH="0" baseline="0" noProof="1">
              <a:ln>
                <a:noFill/>
              </a:ln>
              <a:solidFill>
                <a:srgbClr val="898989"/>
              </a:solidFill>
              <a:effectLst/>
              <a:uLnTx/>
              <a:uFillTx/>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450"/>
          </a:xfrm>
          <a:prstGeom prst="rect">
            <a:avLst/>
          </a:prstGeo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1792288" y="460375"/>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1792288" y="4025900"/>
            <a:ext cx="5486400" cy="60325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p>
        </p:txBody>
      </p:sp>
      <p:sp>
        <p:nvSpPr>
          <p:cNvPr id="6" name="日期占位符 3"/>
          <p:cNvSpPr>
            <a:spLocks noGrp="1" noChangeArrowheads="1"/>
          </p:cNvSpPr>
          <p:nvPr>
            <p:ph type="dt" sz="half" idx="12"/>
          </p:nvPr>
        </p:nvSpPr>
        <p:spPr bwMode="auto">
          <a:xfrm>
            <a:off x="457200" y="4767263"/>
            <a:ext cx="2133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8E52D04-FAEB-47D3-945C-E95A141F90A1}"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2018/6/7</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noChangeArrowheads="1"/>
          </p:cNvSpPr>
          <p:nvPr>
            <p:ph type="ftr" sz="quarter" idx="3"/>
          </p:nvPr>
        </p:nvSpPr>
        <p:spPr bwMode="auto">
          <a:xfrm>
            <a:off x="3124200" y="4767263"/>
            <a:ext cx="2895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noChangeArrowheads="1"/>
          </p:cNvSpPr>
          <p:nvPr>
            <p:ph type="sldNum" sz="quarter" idx="4"/>
          </p:nvPr>
        </p:nvSpPr>
        <p:spPr bwMode="auto">
          <a:xfrm>
            <a:off x="6553200" y="4767263"/>
            <a:ext cx="2133600" cy="274638"/>
          </a:xfrm>
          <a:prstGeom prst="rect">
            <a:avLst/>
          </a:prstGeom>
          <a:noFill/>
          <a:ln>
            <a:noFill/>
          </a:ln>
        </p:spPr>
        <p:txBody>
          <a:bodyPr vert="horz" wrap="square" lIns="91440" tIns="45720" rIns="91440" bIns="45720" numCol="1" anchor="ctr"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42388D64-5095-4174-B0E5-D82A7A9CD6F1}" type="slidenum">
              <a:rPr kumimoji="0" lang="zh-CN" altLang="en-US" sz="1200" b="0" i="0" u="none" strike="noStrike" kern="1200" cap="none" spc="0" normalizeH="0" baseline="0" noProof="1" dirty="0">
                <a:ln>
                  <a:noFill/>
                </a:ln>
                <a:solidFill>
                  <a:srgbClr val="898989"/>
                </a:solidFill>
                <a:effectLst/>
                <a:uLnTx/>
                <a:uFillTx/>
                <a:latin typeface="Arial" panose="020B0604020202020204" pitchFamily="34" charset="0"/>
                <a:ea typeface="宋体" panose="02010600030101010101" pitchFamily="2" charset="-122"/>
                <a:cs typeface="+mn-ea"/>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a:t>
            </a:fld>
            <a:endParaRPr kumimoji="0" lang="zh-CN" altLang="en-US" sz="1200" b="0" i="0" u="none" strike="noStrike" kern="1200" cap="none" spc="0" normalizeH="0" baseline="0" noProof="1">
              <a:ln>
                <a:noFill/>
              </a:ln>
              <a:solidFill>
                <a:srgbClr val="898989"/>
              </a:solidFill>
              <a:effectLst/>
              <a:uLnTx/>
              <a:uFillTx/>
              <a:latin typeface="Arial" panose="020B0604020202020204" pitchFamily="34" charset="0"/>
              <a:ea typeface="宋体" panose="02010600030101010101" pitchFamily="2" charset="-122"/>
              <a:cs typeface="+mn-ea"/>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5"/>
          <a:stretch>
            <a:fillRect/>
          </a:stretch>
        </a:blipFill>
        <a:effectLst/>
      </p:bgPr>
    </p:bg>
    <p:spTree>
      <p:nvGrpSpPr>
        <p:cNvPr id="1" name=""/>
        <p:cNvGrpSpPr/>
        <p:nvPr/>
      </p:nvGrpSpPr>
      <p:grpSpPr>
        <a:xfrm>
          <a:off x="0" y="0"/>
          <a:ext cx="0" cy="0"/>
          <a:chOff x="0" y="0"/>
          <a:chExt cx="0" cy="0"/>
        </a:xfrm>
      </p:grpSpPr>
      <p:sp>
        <p:nvSpPr>
          <p:cNvPr id="1026" name="日期占位符 3"/>
          <p:cNvSpPr>
            <a:spLocks noGrp="1" noChangeArrowheads="1"/>
          </p:cNvSpPr>
          <p:nvPr>
            <p:ph type="dt" sz="half" idx="2"/>
          </p:nvPr>
        </p:nvSpPr>
        <p:spPr bwMode="auto">
          <a:xfrm>
            <a:off x="457200" y="4767263"/>
            <a:ext cx="2133600" cy="274638"/>
          </a:xfrm>
          <a:prstGeom prst="rect">
            <a:avLst/>
          </a:prstGeom>
          <a:noFill/>
          <a:ln>
            <a:noFill/>
          </a:ln>
        </p:spPr>
        <p:txBody>
          <a:bodyPr vert="horz" wrap="square" lIns="91440" tIns="45720" rIns="91440" bIns="45720" numCol="1" anchor="ctr" anchorCtr="0" compatLnSpc="1"/>
          <a:lstStyle>
            <a:lvl1pPr>
              <a:defRPr sz="1200">
                <a:solidFill>
                  <a:srgbClr val="898989"/>
                </a:solidFill>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8E52D04-FAEB-47D3-945C-E95A141F90A1}"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2018/6/7</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7" name="页脚占位符 4"/>
          <p:cNvSpPr>
            <a:spLocks noGrp="1" noChangeArrowheads="1"/>
          </p:cNvSpPr>
          <p:nvPr>
            <p:ph type="ftr" sz="quarter" idx="3"/>
          </p:nvPr>
        </p:nvSpPr>
        <p:spPr bwMode="auto">
          <a:xfrm>
            <a:off x="3124200" y="4767263"/>
            <a:ext cx="2895600" cy="274638"/>
          </a:xfrm>
          <a:prstGeom prst="rect">
            <a:avLst/>
          </a:prstGeom>
          <a:noFill/>
          <a:ln>
            <a:noFill/>
          </a:ln>
        </p:spPr>
        <p:txBody>
          <a:bodyPr vert="horz" wrap="square" lIns="91440" tIns="45720" rIns="91440" bIns="45720" numCol="1" anchor="ctr" anchorCtr="0" compatLnSpc="1"/>
          <a:lstStyle>
            <a:lvl1pPr algn="ctr">
              <a:defRPr sz="1200">
                <a:solidFill>
                  <a:srgbClr val="898989"/>
                </a:solidFill>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028" name="灯片编号占位符 5"/>
          <p:cNvSpPr>
            <a:spLocks noGrp="1" noChangeArrowheads="1"/>
          </p:cNvSpPr>
          <p:nvPr>
            <p:ph type="sldNum" sz="quarter" idx="4"/>
          </p:nvPr>
        </p:nvSpPr>
        <p:spPr bwMode="auto">
          <a:xfrm>
            <a:off x="6553200" y="4767263"/>
            <a:ext cx="2133600" cy="274638"/>
          </a:xfrm>
          <a:prstGeom prst="rect">
            <a:avLst/>
          </a:prstGeom>
          <a:noFill/>
          <a:ln>
            <a:noFill/>
          </a:ln>
        </p:spPr>
        <p:txBody>
          <a:bodyPr vert="horz" wrap="square" lIns="91440" tIns="45720" rIns="91440" bIns="45720" numCol="1" anchor="ctr" anchorCtr="0" compatLnSpc="1"/>
          <a:lstStyle>
            <a:lvl1pPr algn="r">
              <a:defRPr sz="1200" noProof="1" dirty="0">
                <a:solidFill>
                  <a:srgbClr val="898989"/>
                </a:solidFill>
                <a:cs typeface="+mn-ea"/>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E3EF14DB-296D-4D16-AD47-323CA8910235}" type="slidenum">
              <a:rPr kumimoji="0" lang="zh-CN" altLang="en-US" sz="1200" b="0" i="0" u="none" strike="noStrike" kern="1200" cap="none" spc="0" normalizeH="0" baseline="0" noProof="1" dirty="0">
                <a:ln>
                  <a:noFill/>
                </a:ln>
                <a:solidFill>
                  <a:srgbClr val="898989"/>
                </a:solidFill>
                <a:effectLst/>
                <a:uLnTx/>
                <a:uFillTx/>
                <a:latin typeface="Arial" panose="020B0604020202020204" pitchFamily="34" charset="0"/>
                <a:ea typeface="宋体" panose="02010600030101010101" pitchFamily="2" charset="-122"/>
                <a:cs typeface="+mn-ea"/>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a:t>
            </a:fld>
            <a:endParaRPr kumimoji="0" lang="zh-CN" altLang="en-US" sz="1200" b="0" i="0" u="none" strike="noStrike" kern="1200" cap="none" spc="0" normalizeH="0" baseline="0" noProof="1">
              <a:ln>
                <a:noFill/>
              </a:ln>
              <a:solidFill>
                <a:srgbClr val="898989"/>
              </a:solidFill>
              <a:effectLst/>
              <a:uLnTx/>
              <a:uFillTx/>
              <a:latin typeface="Arial" panose="020B0604020202020204" pitchFamily="34" charset="0"/>
              <a:ea typeface="宋体" panose="02010600030101010101" pitchFamily="2" charset="-122"/>
              <a:cs typeface="+mn-cs"/>
            </a:endParaRPr>
          </a:p>
        </p:txBody>
      </p:sp>
      <p:pic>
        <p:nvPicPr>
          <p:cNvPr id="1029" name="Picture 5"/>
          <p:cNvPicPr>
            <a:picLocks noChangeAspect="1"/>
          </p:cNvPicPr>
          <p:nvPr userDrawn="1"/>
        </p:nvPicPr>
        <p:blipFill>
          <a:blip r:embed="rId16"/>
          <a:stretch>
            <a:fillRect/>
          </a:stretch>
        </p:blipFill>
        <p:spPr>
          <a:xfrm>
            <a:off x="7165975" y="4613275"/>
            <a:ext cx="1800225" cy="42703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p:txStyles>
    <p:titleStyle>
      <a:lvl1pPr marL="914400" indent="-914400" algn="ctr" rtl="0" eaLnBrk="0" fontAlgn="base" hangingPunct="0">
        <a:spcBef>
          <a:spcPct val="0"/>
        </a:spcBef>
        <a:spcAft>
          <a:spcPct val="0"/>
        </a:spcAft>
        <a:defRPr sz="4400">
          <a:solidFill>
            <a:schemeClr val="tx1"/>
          </a:solidFill>
          <a:latin typeface="+mj-lt"/>
          <a:ea typeface="+mj-ea"/>
          <a:cs typeface="+mj-cs"/>
          <a:sym typeface="Calibri" panose="020F0502020204030204" pitchFamily="34" charset="0"/>
        </a:defRPr>
      </a:lvl1pPr>
      <a:lvl2pPr marL="9144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9144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9144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9144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1371600" indent="-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1828800" indent="-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2286000" indent="-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2743200" indent="-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5pPr>
      <a:lvl6pPr marL="2514600" indent="-228600" algn="l" rtl="0" fontAlgn="base">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6pPr>
      <a:lvl7pPr marL="2971800" indent="-228600" algn="l" rtl="0" fontAlgn="base">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7pPr>
      <a:lvl8pPr marL="3429000" indent="-228600" algn="l" rtl="0" fontAlgn="base">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8pPr>
      <a:lvl9pPr marL="3886200" indent="-228600" algn="l" rtl="0" fontAlgn="base">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矩形 22"/>
          <p:cNvSpPr/>
          <p:nvPr/>
        </p:nvSpPr>
        <p:spPr>
          <a:xfrm>
            <a:off x="4356100" y="14288"/>
            <a:ext cx="774700" cy="231775"/>
          </a:xfrm>
          <a:prstGeom prst="rect">
            <a:avLst/>
          </a:prstGeom>
          <a:noFill/>
          <a:ln w="9525">
            <a:noFill/>
          </a:ln>
        </p:spPr>
        <p:txBody>
          <a:bodyPr anchor="t">
            <a:spAutoFit/>
          </a:bodyPr>
          <a:lstStyle/>
          <a:p>
            <a:r>
              <a:rPr lang="en-US" altLang="zh-CN" sz="100" b="1" i="1" dirty="0">
                <a:solidFill>
                  <a:srgbClr val="FFFFFF"/>
                </a:solidFill>
                <a:latin typeface="Calibri" panose="020F0502020204030204" pitchFamily="34" charset="0"/>
                <a:ea typeface="宋体" panose="02010600030101010101" pitchFamily="2" charset="-122"/>
                <a:sym typeface="Calibri" panose="020F0502020204030204" pitchFamily="34" charset="0"/>
              </a:rPr>
              <a:t>PPT</a:t>
            </a:r>
            <a:r>
              <a:rPr lang="zh-CN" altLang="en-US" sz="100" b="1" i="1" dirty="0">
                <a:solidFill>
                  <a:srgbClr val="FFFFFF"/>
                </a:solidFill>
                <a:latin typeface="Calibri" panose="020F0502020204030204" pitchFamily="34" charset="0"/>
                <a:ea typeface="宋体" panose="02010600030101010101" pitchFamily="2" charset="-122"/>
                <a:sym typeface="宋体" panose="02010600030101010101" pitchFamily="2" charset="-122"/>
              </a:rPr>
              <a:t>模板下载：</a:t>
            </a:r>
            <a:r>
              <a:rPr lang="en-US" altLang="zh-CN" sz="100" b="1" i="1" dirty="0">
                <a:solidFill>
                  <a:srgbClr val="FFFFFF"/>
                </a:solidFill>
                <a:latin typeface="Calibri" panose="020F0502020204030204" pitchFamily="34" charset="0"/>
                <a:ea typeface="宋体" panose="02010600030101010101" pitchFamily="2" charset="-122"/>
                <a:sym typeface="Calibri" panose="020F0502020204030204" pitchFamily="34" charset="0"/>
              </a:rPr>
              <a:t>www.1ppt.com/moban/     </a:t>
            </a:r>
            <a:r>
              <a:rPr lang="zh-CN" altLang="en-US" sz="100" b="1" i="1" dirty="0">
                <a:solidFill>
                  <a:srgbClr val="FFFFFF"/>
                </a:solidFill>
                <a:latin typeface="Calibri" panose="020F0502020204030204" pitchFamily="34" charset="0"/>
                <a:ea typeface="宋体" panose="02010600030101010101" pitchFamily="2" charset="-122"/>
                <a:sym typeface="宋体" panose="02010600030101010101" pitchFamily="2" charset="-122"/>
              </a:rPr>
              <a:t>行业</a:t>
            </a:r>
            <a:r>
              <a:rPr lang="en-US" altLang="zh-CN" sz="100" b="1" i="1" dirty="0">
                <a:solidFill>
                  <a:srgbClr val="FFFFFF"/>
                </a:solidFill>
                <a:latin typeface="Calibri" panose="020F0502020204030204" pitchFamily="34" charset="0"/>
                <a:ea typeface="宋体" panose="02010600030101010101" pitchFamily="2" charset="-122"/>
                <a:sym typeface="Calibri" panose="020F0502020204030204" pitchFamily="34" charset="0"/>
              </a:rPr>
              <a:t>PPT</a:t>
            </a:r>
            <a:r>
              <a:rPr lang="zh-CN" altLang="en-US" sz="100" b="1" i="1" dirty="0">
                <a:solidFill>
                  <a:srgbClr val="FFFFFF"/>
                </a:solidFill>
                <a:latin typeface="Calibri" panose="020F0502020204030204" pitchFamily="34" charset="0"/>
                <a:ea typeface="宋体" panose="02010600030101010101" pitchFamily="2" charset="-122"/>
                <a:sym typeface="宋体" panose="02010600030101010101" pitchFamily="2" charset="-122"/>
              </a:rPr>
              <a:t>模板：</a:t>
            </a:r>
            <a:r>
              <a:rPr lang="en-US" altLang="zh-CN" sz="100" b="1" i="1" dirty="0">
                <a:solidFill>
                  <a:srgbClr val="FFFFFF"/>
                </a:solidFill>
                <a:latin typeface="Calibri" panose="020F0502020204030204" pitchFamily="34" charset="0"/>
                <a:ea typeface="宋体" panose="02010600030101010101" pitchFamily="2" charset="-122"/>
                <a:sym typeface="Calibri" panose="020F0502020204030204" pitchFamily="34" charset="0"/>
              </a:rPr>
              <a:t>www.1ppt.com/hangye/ </a:t>
            </a:r>
            <a:endParaRPr lang="zh-CN" altLang="en-US" sz="100" b="1" i="1" dirty="0">
              <a:solidFill>
                <a:srgbClr val="FFFFFF"/>
              </a:solidFill>
              <a:latin typeface="Calibri" panose="020F0502020204030204" pitchFamily="34" charset="0"/>
              <a:ea typeface="宋体" panose="02010600030101010101" pitchFamily="2" charset="-122"/>
              <a:sym typeface="Calibri" panose="020F0502020204030204" pitchFamily="34" charset="0"/>
            </a:endParaRPr>
          </a:p>
          <a:p>
            <a:r>
              <a:rPr lang="zh-CN" altLang="en-US" sz="100" b="1" i="1" dirty="0">
                <a:solidFill>
                  <a:srgbClr val="FFFFFF"/>
                </a:solidFill>
                <a:latin typeface="Calibri" panose="020F0502020204030204" pitchFamily="34" charset="0"/>
                <a:ea typeface="宋体" panose="02010600030101010101" pitchFamily="2" charset="-122"/>
                <a:sym typeface="宋体" panose="02010600030101010101" pitchFamily="2" charset="-122"/>
              </a:rPr>
              <a:t>节日</a:t>
            </a:r>
            <a:r>
              <a:rPr lang="en-US" altLang="zh-CN" sz="100" b="1" i="1" dirty="0">
                <a:solidFill>
                  <a:srgbClr val="FFFFFF"/>
                </a:solidFill>
                <a:latin typeface="Calibri" panose="020F0502020204030204" pitchFamily="34" charset="0"/>
                <a:ea typeface="宋体" panose="02010600030101010101" pitchFamily="2" charset="-122"/>
                <a:sym typeface="Calibri" panose="020F0502020204030204" pitchFamily="34" charset="0"/>
              </a:rPr>
              <a:t>PPT</a:t>
            </a:r>
            <a:r>
              <a:rPr lang="zh-CN" altLang="en-US" sz="100" b="1" i="1" dirty="0">
                <a:solidFill>
                  <a:srgbClr val="FFFFFF"/>
                </a:solidFill>
                <a:latin typeface="Calibri" panose="020F0502020204030204" pitchFamily="34" charset="0"/>
                <a:ea typeface="宋体" panose="02010600030101010101" pitchFamily="2" charset="-122"/>
                <a:sym typeface="宋体" panose="02010600030101010101" pitchFamily="2" charset="-122"/>
              </a:rPr>
              <a:t>模板：</a:t>
            </a:r>
            <a:r>
              <a:rPr lang="en-US" altLang="zh-CN" sz="100" b="1" i="1" dirty="0">
                <a:solidFill>
                  <a:srgbClr val="FFFFFF"/>
                </a:solidFill>
                <a:latin typeface="Calibri" panose="020F0502020204030204" pitchFamily="34" charset="0"/>
                <a:ea typeface="宋体" panose="02010600030101010101" pitchFamily="2" charset="-122"/>
                <a:sym typeface="Calibri" panose="020F0502020204030204" pitchFamily="34" charset="0"/>
              </a:rPr>
              <a:t>www.1ppt.com/jieri/           PPT</a:t>
            </a:r>
            <a:r>
              <a:rPr lang="zh-CN" altLang="en-US" sz="100" b="1" i="1" dirty="0">
                <a:solidFill>
                  <a:srgbClr val="FFFFFF"/>
                </a:solidFill>
                <a:latin typeface="Calibri" panose="020F0502020204030204" pitchFamily="34" charset="0"/>
                <a:ea typeface="宋体" panose="02010600030101010101" pitchFamily="2" charset="-122"/>
                <a:sym typeface="宋体" panose="02010600030101010101" pitchFamily="2" charset="-122"/>
              </a:rPr>
              <a:t>素材下载：</a:t>
            </a:r>
            <a:r>
              <a:rPr lang="en-US" altLang="zh-CN" sz="100" b="1" i="1" dirty="0">
                <a:solidFill>
                  <a:srgbClr val="FFFFFF"/>
                </a:solidFill>
                <a:latin typeface="Calibri" panose="020F0502020204030204" pitchFamily="34" charset="0"/>
                <a:ea typeface="宋体" panose="02010600030101010101" pitchFamily="2" charset="-122"/>
                <a:sym typeface="Calibri" panose="020F0502020204030204" pitchFamily="34" charset="0"/>
              </a:rPr>
              <a:t>www.1ppt.com/sucai/</a:t>
            </a:r>
            <a:endParaRPr lang="zh-CN" altLang="en-US" sz="100" b="1" i="1" dirty="0">
              <a:solidFill>
                <a:srgbClr val="FFFFFF"/>
              </a:solidFill>
              <a:latin typeface="Calibri" panose="020F0502020204030204" pitchFamily="34" charset="0"/>
              <a:ea typeface="宋体" panose="02010600030101010101" pitchFamily="2" charset="-122"/>
              <a:sym typeface="Calibri" panose="020F0502020204030204" pitchFamily="34" charset="0"/>
            </a:endParaRPr>
          </a:p>
          <a:p>
            <a:r>
              <a:rPr lang="en-US" altLang="zh-CN" sz="100" b="1" i="1" dirty="0">
                <a:solidFill>
                  <a:srgbClr val="FFFFFF"/>
                </a:solidFill>
                <a:latin typeface="Calibri" panose="020F0502020204030204" pitchFamily="34" charset="0"/>
                <a:ea typeface="宋体" panose="02010600030101010101" pitchFamily="2" charset="-122"/>
                <a:sym typeface="Calibri" panose="020F0502020204030204" pitchFamily="34" charset="0"/>
              </a:rPr>
              <a:t>PPT</a:t>
            </a:r>
            <a:r>
              <a:rPr lang="zh-CN" altLang="en-US" sz="100" b="1" i="1" dirty="0">
                <a:solidFill>
                  <a:srgbClr val="FFFFFF"/>
                </a:solidFill>
                <a:latin typeface="Calibri" panose="020F0502020204030204" pitchFamily="34" charset="0"/>
                <a:ea typeface="宋体" panose="02010600030101010101" pitchFamily="2" charset="-122"/>
                <a:sym typeface="宋体" panose="02010600030101010101" pitchFamily="2" charset="-122"/>
              </a:rPr>
              <a:t>背景图片：</a:t>
            </a:r>
            <a:r>
              <a:rPr lang="en-US" altLang="zh-CN" sz="100" b="1" i="1" dirty="0">
                <a:solidFill>
                  <a:srgbClr val="FFFFFF"/>
                </a:solidFill>
                <a:latin typeface="Calibri" panose="020F0502020204030204" pitchFamily="34" charset="0"/>
                <a:ea typeface="宋体" panose="02010600030101010101" pitchFamily="2" charset="-122"/>
                <a:sym typeface="Calibri" panose="020F0502020204030204" pitchFamily="34" charset="0"/>
              </a:rPr>
              <a:t>www.1ppt.com/beijing/      PPT</a:t>
            </a:r>
            <a:r>
              <a:rPr lang="zh-CN" altLang="en-US" sz="100" b="1" i="1" dirty="0">
                <a:solidFill>
                  <a:srgbClr val="FFFFFF"/>
                </a:solidFill>
                <a:latin typeface="Calibri" panose="020F0502020204030204" pitchFamily="34" charset="0"/>
                <a:ea typeface="宋体" panose="02010600030101010101" pitchFamily="2" charset="-122"/>
                <a:sym typeface="宋体" panose="02010600030101010101" pitchFamily="2" charset="-122"/>
              </a:rPr>
              <a:t>图表下载：</a:t>
            </a:r>
            <a:r>
              <a:rPr lang="en-US" altLang="zh-CN" sz="100" b="1" i="1" dirty="0">
                <a:solidFill>
                  <a:srgbClr val="FFFFFF"/>
                </a:solidFill>
                <a:latin typeface="Calibri" panose="020F0502020204030204" pitchFamily="34" charset="0"/>
                <a:ea typeface="宋体" panose="02010600030101010101" pitchFamily="2" charset="-122"/>
                <a:sym typeface="Calibri" panose="020F0502020204030204" pitchFamily="34" charset="0"/>
              </a:rPr>
              <a:t>www.1ppt.com/tubiao/      </a:t>
            </a:r>
            <a:endParaRPr lang="zh-CN" altLang="en-US" sz="100" b="1" i="1" dirty="0">
              <a:solidFill>
                <a:srgbClr val="FFFFFF"/>
              </a:solidFill>
              <a:latin typeface="Calibri" panose="020F0502020204030204" pitchFamily="34" charset="0"/>
              <a:ea typeface="宋体" panose="02010600030101010101" pitchFamily="2" charset="-122"/>
              <a:sym typeface="Calibri" panose="020F0502020204030204" pitchFamily="34" charset="0"/>
            </a:endParaRPr>
          </a:p>
          <a:p>
            <a:r>
              <a:rPr lang="zh-CN" altLang="en-US" sz="100" b="1" i="1" dirty="0">
                <a:solidFill>
                  <a:srgbClr val="FFFFFF"/>
                </a:solidFill>
                <a:latin typeface="Calibri" panose="020F0502020204030204" pitchFamily="34" charset="0"/>
                <a:ea typeface="宋体" panose="02010600030101010101" pitchFamily="2" charset="-122"/>
                <a:sym typeface="宋体" panose="02010600030101010101" pitchFamily="2" charset="-122"/>
              </a:rPr>
              <a:t>优秀</a:t>
            </a:r>
            <a:r>
              <a:rPr lang="en-US" altLang="zh-CN" sz="100" b="1" i="1" dirty="0">
                <a:solidFill>
                  <a:srgbClr val="FFFFFF"/>
                </a:solidFill>
                <a:latin typeface="Calibri" panose="020F0502020204030204" pitchFamily="34" charset="0"/>
                <a:ea typeface="宋体" panose="02010600030101010101" pitchFamily="2" charset="-122"/>
                <a:sym typeface="Calibri" panose="020F0502020204030204" pitchFamily="34" charset="0"/>
              </a:rPr>
              <a:t>PPT</a:t>
            </a:r>
            <a:r>
              <a:rPr lang="zh-CN" altLang="en-US" sz="100" b="1" i="1" dirty="0">
                <a:solidFill>
                  <a:srgbClr val="FFFFFF"/>
                </a:solidFill>
                <a:latin typeface="Calibri" panose="020F0502020204030204" pitchFamily="34" charset="0"/>
                <a:ea typeface="宋体" panose="02010600030101010101" pitchFamily="2" charset="-122"/>
                <a:sym typeface="宋体" panose="02010600030101010101" pitchFamily="2" charset="-122"/>
              </a:rPr>
              <a:t>下载：</a:t>
            </a:r>
            <a:r>
              <a:rPr lang="en-US" altLang="zh-CN" sz="100" b="1" i="1" dirty="0">
                <a:solidFill>
                  <a:srgbClr val="FFFFFF"/>
                </a:solidFill>
                <a:latin typeface="Calibri" panose="020F0502020204030204" pitchFamily="34" charset="0"/>
                <a:ea typeface="宋体" panose="02010600030101010101" pitchFamily="2" charset="-122"/>
                <a:sym typeface="Calibri" panose="020F0502020204030204" pitchFamily="34" charset="0"/>
              </a:rPr>
              <a:t>www.1ppt.com/xiazai/        PPT</a:t>
            </a:r>
            <a:r>
              <a:rPr lang="zh-CN" altLang="en-US" sz="100" b="1" i="1" dirty="0">
                <a:solidFill>
                  <a:srgbClr val="FFFFFF"/>
                </a:solidFill>
                <a:latin typeface="Calibri" panose="020F0502020204030204" pitchFamily="34" charset="0"/>
                <a:ea typeface="宋体" panose="02010600030101010101" pitchFamily="2" charset="-122"/>
                <a:sym typeface="宋体" panose="02010600030101010101" pitchFamily="2" charset="-122"/>
              </a:rPr>
              <a:t>教程： </a:t>
            </a:r>
            <a:r>
              <a:rPr lang="en-US" altLang="zh-CN" sz="100" b="1" i="1" dirty="0">
                <a:solidFill>
                  <a:srgbClr val="FFFFFF"/>
                </a:solidFill>
                <a:latin typeface="Calibri" panose="020F0502020204030204" pitchFamily="34" charset="0"/>
                <a:ea typeface="宋体" panose="02010600030101010101" pitchFamily="2" charset="-122"/>
                <a:sym typeface="Calibri" panose="020F0502020204030204" pitchFamily="34" charset="0"/>
              </a:rPr>
              <a:t>www.1ppt.com/powerpoint/      </a:t>
            </a:r>
            <a:endParaRPr lang="zh-CN" altLang="en-US" sz="100" b="1" i="1" dirty="0">
              <a:solidFill>
                <a:srgbClr val="FFFFFF"/>
              </a:solidFill>
              <a:latin typeface="Calibri" panose="020F0502020204030204" pitchFamily="34" charset="0"/>
              <a:ea typeface="宋体" panose="02010600030101010101" pitchFamily="2" charset="-122"/>
              <a:sym typeface="Calibri" panose="020F0502020204030204" pitchFamily="34" charset="0"/>
            </a:endParaRPr>
          </a:p>
          <a:p>
            <a:r>
              <a:rPr lang="en-US" altLang="zh-CN" sz="100" b="1" i="1" dirty="0">
                <a:solidFill>
                  <a:srgbClr val="FFFFFF"/>
                </a:solidFill>
                <a:latin typeface="Calibri" panose="020F0502020204030204" pitchFamily="34" charset="0"/>
                <a:ea typeface="宋体" panose="02010600030101010101" pitchFamily="2" charset="-122"/>
                <a:sym typeface="Calibri" panose="020F0502020204030204" pitchFamily="34" charset="0"/>
              </a:rPr>
              <a:t>Word</a:t>
            </a:r>
            <a:r>
              <a:rPr lang="zh-CN" altLang="en-US" sz="100" b="1" i="1" dirty="0">
                <a:solidFill>
                  <a:srgbClr val="FFFFFF"/>
                </a:solidFill>
                <a:latin typeface="Calibri" panose="020F0502020204030204" pitchFamily="34" charset="0"/>
                <a:ea typeface="宋体" panose="02010600030101010101" pitchFamily="2" charset="-122"/>
                <a:sym typeface="宋体" panose="02010600030101010101" pitchFamily="2" charset="-122"/>
              </a:rPr>
              <a:t>教程： </a:t>
            </a:r>
            <a:r>
              <a:rPr lang="en-US" altLang="zh-CN" sz="100" b="1" i="1" dirty="0">
                <a:solidFill>
                  <a:srgbClr val="FFFFFF"/>
                </a:solidFill>
                <a:latin typeface="Calibri" panose="020F0502020204030204" pitchFamily="34" charset="0"/>
                <a:ea typeface="宋体" panose="02010600030101010101" pitchFamily="2" charset="-122"/>
                <a:sym typeface="Calibri" panose="020F0502020204030204" pitchFamily="34" charset="0"/>
              </a:rPr>
              <a:t>www.1ppt.com/word/              Excel</a:t>
            </a:r>
            <a:r>
              <a:rPr lang="zh-CN" altLang="en-US" sz="100" b="1" i="1" dirty="0">
                <a:solidFill>
                  <a:srgbClr val="FFFFFF"/>
                </a:solidFill>
                <a:latin typeface="Calibri" panose="020F0502020204030204" pitchFamily="34" charset="0"/>
                <a:ea typeface="宋体" panose="02010600030101010101" pitchFamily="2" charset="-122"/>
                <a:sym typeface="宋体" panose="02010600030101010101" pitchFamily="2" charset="-122"/>
              </a:rPr>
              <a:t>教程：</a:t>
            </a:r>
            <a:r>
              <a:rPr lang="en-US" altLang="zh-CN" sz="100" b="1" i="1" dirty="0">
                <a:solidFill>
                  <a:srgbClr val="FFFFFF"/>
                </a:solidFill>
                <a:latin typeface="Calibri" panose="020F0502020204030204" pitchFamily="34" charset="0"/>
                <a:ea typeface="宋体" panose="02010600030101010101" pitchFamily="2" charset="-122"/>
                <a:sym typeface="Calibri" panose="020F0502020204030204" pitchFamily="34" charset="0"/>
              </a:rPr>
              <a:t>www.1ppt.com/excel/  </a:t>
            </a:r>
            <a:endParaRPr lang="zh-CN" altLang="en-US" sz="100" b="1" i="1" dirty="0">
              <a:solidFill>
                <a:srgbClr val="FFFFFF"/>
              </a:solidFill>
              <a:latin typeface="Calibri" panose="020F0502020204030204" pitchFamily="34" charset="0"/>
              <a:ea typeface="宋体" panose="02010600030101010101" pitchFamily="2" charset="-122"/>
              <a:sym typeface="Calibri" panose="020F0502020204030204" pitchFamily="34" charset="0"/>
            </a:endParaRPr>
          </a:p>
          <a:p>
            <a:r>
              <a:rPr lang="zh-CN" altLang="en-US" sz="100" b="1" i="1" dirty="0">
                <a:solidFill>
                  <a:srgbClr val="FFFFFF"/>
                </a:solidFill>
                <a:latin typeface="Calibri" panose="020F0502020204030204" pitchFamily="34" charset="0"/>
                <a:ea typeface="宋体" panose="02010600030101010101" pitchFamily="2" charset="-122"/>
                <a:sym typeface="宋体" panose="02010600030101010101" pitchFamily="2" charset="-122"/>
              </a:rPr>
              <a:t>资料下载：</a:t>
            </a:r>
            <a:r>
              <a:rPr lang="en-US" altLang="zh-CN" sz="100" b="1" i="1" dirty="0">
                <a:solidFill>
                  <a:srgbClr val="FFFFFF"/>
                </a:solidFill>
                <a:latin typeface="Calibri" panose="020F0502020204030204" pitchFamily="34" charset="0"/>
                <a:ea typeface="宋体" panose="02010600030101010101" pitchFamily="2" charset="-122"/>
                <a:sym typeface="Calibri" panose="020F0502020204030204" pitchFamily="34" charset="0"/>
              </a:rPr>
              <a:t>www.1ppt.com/ziliao/                PPT</a:t>
            </a:r>
            <a:r>
              <a:rPr lang="zh-CN" altLang="en-US" sz="100" b="1" i="1" dirty="0">
                <a:solidFill>
                  <a:srgbClr val="FFFFFF"/>
                </a:solidFill>
                <a:latin typeface="Calibri" panose="020F0502020204030204" pitchFamily="34" charset="0"/>
                <a:ea typeface="宋体" panose="02010600030101010101" pitchFamily="2" charset="-122"/>
                <a:sym typeface="宋体" panose="02010600030101010101" pitchFamily="2" charset="-122"/>
              </a:rPr>
              <a:t>课件下载：</a:t>
            </a:r>
            <a:r>
              <a:rPr lang="en-US" altLang="zh-CN" sz="100" b="1" i="1" dirty="0">
                <a:solidFill>
                  <a:srgbClr val="FFFFFF"/>
                </a:solidFill>
                <a:latin typeface="Calibri" panose="020F0502020204030204" pitchFamily="34" charset="0"/>
                <a:ea typeface="宋体" panose="02010600030101010101" pitchFamily="2" charset="-122"/>
                <a:sym typeface="Calibri" panose="020F0502020204030204" pitchFamily="34" charset="0"/>
              </a:rPr>
              <a:t>www.1ppt.com/kejian/ </a:t>
            </a:r>
            <a:endParaRPr lang="zh-CN" altLang="en-US" sz="100" b="1" i="1" dirty="0">
              <a:solidFill>
                <a:srgbClr val="FFFFFF"/>
              </a:solidFill>
              <a:latin typeface="Calibri" panose="020F0502020204030204" pitchFamily="34" charset="0"/>
              <a:ea typeface="宋体" panose="02010600030101010101" pitchFamily="2" charset="-122"/>
              <a:sym typeface="Calibri" panose="020F0502020204030204" pitchFamily="34" charset="0"/>
            </a:endParaRPr>
          </a:p>
          <a:p>
            <a:r>
              <a:rPr lang="zh-CN" altLang="en-US" sz="100" b="1" i="1" dirty="0">
                <a:solidFill>
                  <a:srgbClr val="FFFFFF"/>
                </a:solidFill>
                <a:latin typeface="Calibri" panose="020F0502020204030204" pitchFamily="34" charset="0"/>
                <a:ea typeface="宋体" panose="02010600030101010101" pitchFamily="2" charset="-122"/>
                <a:sym typeface="宋体" panose="02010600030101010101" pitchFamily="2" charset="-122"/>
              </a:rPr>
              <a:t>范文下载：</a:t>
            </a:r>
            <a:r>
              <a:rPr lang="en-US" altLang="zh-CN" sz="100" b="1" i="1" dirty="0">
                <a:solidFill>
                  <a:srgbClr val="FFFFFF"/>
                </a:solidFill>
                <a:latin typeface="Calibri" panose="020F0502020204030204" pitchFamily="34" charset="0"/>
                <a:ea typeface="宋体" panose="02010600030101010101" pitchFamily="2" charset="-122"/>
                <a:sym typeface="Calibri" panose="020F0502020204030204" pitchFamily="34" charset="0"/>
              </a:rPr>
              <a:t>www.1ppt.com/fanwen/             </a:t>
            </a:r>
            <a:r>
              <a:rPr lang="zh-CN" altLang="en-US" sz="100" b="1" i="1" dirty="0">
                <a:solidFill>
                  <a:srgbClr val="FFFFFF"/>
                </a:solidFill>
                <a:latin typeface="Calibri" panose="020F0502020204030204" pitchFamily="34" charset="0"/>
                <a:ea typeface="宋体" panose="02010600030101010101" pitchFamily="2" charset="-122"/>
                <a:sym typeface="宋体" panose="02010600030101010101" pitchFamily="2" charset="-122"/>
              </a:rPr>
              <a:t>试卷下载：</a:t>
            </a:r>
            <a:r>
              <a:rPr lang="en-US" altLang="zh-CN" sz="100" b="1" i="1" dirty="0">
                <a:solidFill>
                  <a:srgbClr val="FFFFFF"/>
                </a:solidFill>
                <a:latin typeface="Calibri" panose="020F0502020204030204" pitchFamily="34" charset="0"/>
                <a:ea typeface="宋体" panose="02010600030101010101" pitchFamily="2" charset="-122"/>
                <a:sym typeface="Calibri" panose="020F0502020204030204" pitchFamily="34" charset="0"/>
              </a:rPr>
              <a:t>www.1ppt.com/shiti/  </a:t>
            </a:r>
            <a:endParaRPr lang="zh-CN" altLang="en-US" sz="100" b="1" i="1" dirty="0">
              <a:solidFill>
                <a:srgbClr val="FFFFFF"/>
              </a:solidFill>
              <a:latin typeface="Calibri" panose="020F0502020204030204" pitchFamily="34" charset="0"/>
              <a:ea typeface="宋体" panose="02010600030101010101" pitchFamily="2" charset="-122"/>
              <a:sym typeface="Calibri" panose="020F0502020204030204" pitchFamily="34" charset="0"/>
            </a:endParaRPr>
          </a:p>
          <a:p>
            <a:r>
              <a:rPr lang="zh-CN" altLang="en-US" sz="100" b="1" i="1" dirty="0">
                <a:solidFill>
                  <a:srgbClr val="FFFFFF"/>
                </a:solidFill>
                <a:latin typeface="Calibri" panose="020F0502020204030204" pitchFamily="34" charset="0"/>
                <a:ea typeface="宋体" panose="02010600030101010101" pitchFamily="2" charset="-122"/>
                <a:sym typeface="宋体" panose="02010600030101010101" pitchFamily="2" charset="-122"/>
              </a:rPr>
              <a:t>教案下载：</a:t>
            </a:r>
            <a:r>
              <a:rPr lang="en-US" altLang="zh-CN" sz="100" b="1" i="1" dirty="0">
                <a:solidFill>
                  <a:srgbClr val="FFFFFF"/>
                </a:solidFill>
                <a:latin typeface="Calibri" panose="020F0502020204030204" pitchFamily="34" charset="0"/>
                <a:ea typeface="宋体" panose="02010600030101010101" pitchFamily="2" charset="-122"/>
                <a:sym typeface="Calibri" panose="020F0502020204030204" pitchFamily="34" charset="0"/>
              </a:rPr>
              <a:t>www.1ppt.com/jiaoan/        PPT</a:t>
            </a:r>
            <a:r>
              <a:rPr lang="zh-CN" altLang="en-US" sz="100" b="1" i="1" dirty="0">
                <a:solidFill>
                  <a:srgbClr val="FFFFFF"/>
                </a:solidFill>
                <a:latin typeface="Calibri" panose="020F0502020204030204" pitchFamily="34" charset="0"/>
                <a:ea typeface="宋体" panose="02010600030101010101" pitchFamily="2" charset="-122"/>
                <a:sym typeface="宋体" panose="02010600030101010101" pitchFamily="2" charset="-122"/>
              </a:rPr>
              <a:t>论坛：</a:t>
            </a:r>
            <a:r>
              <a:rPr lang="en-US" altLang="zh-CN" sz="100" b="1" i="1" dirty="0">
                <a:solidFill>
                  <a:srgbClr val="FFFFFF"/>
                </a:solidFill>
                <a:latin typeface="Calibri" panose="020F0502020204030204" pitchFamily="34" charset="0"/>
                <a:ea typeface="宋体" panose="02010600030101010101" pitchFamily="2" charset="-122"/>
                <a:sym typeface="Calibri" panose="020F0502020204030204" pitchFamily="34" charset="0"/>
              </a:rPr>
              <a:t>www.1ppt.cn</a:t>
            </a:r>
          </a:p>
          <a:p>
            <a:r>
              <a:rPr lang="en-US" altLang="zh-CN" sz="100" b="1" i="1" dirty="0">
                <a:solidFill>
                  <a:srgbClr val="FFFFFF"/>
                </a:solidFill>
                <a:latin typeface="Calibri" panose="020F0502020204030204" pitchFamily="34" charset="0"/>
                <a:ea typeface="宋体" panose="02010600030101010101" pitchFamily="2" charset="-122"/>
                <a:sym typeface="Calibri" panose="020F0502020204030204" pitchFamily="34" charset="0"/>
              </a:rPr>
              <a:t> </a:t>
            </a:r>
            <a:endParaRPr lang="zh-CN" altLang="en-US" sz="100" b="1" i="1" dirty="0">
              <a:solidFill>
                <a:srgbClr val="FFFFFF"/>
              </a:solidFill>
              <a:latin typeface="Calibri" panose="020F0502020204030204" pitchFamily="34" charset="0"/>
              <a:ea typeface="宋体" panose="02010600030101010101" pitchFamily="2" charset="-122"/>
              <a:sym typeface="宋体" panose="02010600030101010101" pitchFamily="2" charset="-122"/>
            </a:endParaRPr>
          </a:p>
        </p:txBody>
      </p:sp>
      <p:sp>
        <p:nvSpPr>
          <p:cNvPr id="17410" name="矩形 2"/>
          <p:cNvSpPr/>
          <p:nvPr/>
        </p:nvSpPr>
        <p:spPr>
          <a:xfrm>
            <a:off x="0" y="0"/>
            <a:ext cx="9144000" cy="3175000"/>
          </a:xfrm>
          <a:prstGeom prst="rect">
            <a:avLst/>
          </a:prstGeom>
          <a:solidFill>
            <a:schemeClr val="accent1"/>
          </a:solidFill>
          <a:ln w="25400" cap="flat" cmpd="sng">
            <a:solidFill>
              <a:srgbClr val="004476"/>
            </a:solidFill>
            <a:prstDash val="solid"/>
            <a:bevel/>
            <a:headEnd type="none" w="med" len="med"/>
            <a:tailEnd type="none" w="med" len="med"/>
          </a:ln>
        </p:spPr>
        <p:txBody>
          <a:bodyPr anchor="ctr"/>
          <a:lstStyle/>
          <a:p>
            <a:pPr algn="ctr"/>
            <a:endParaRPr lang="zh-CN" altLang="zh-CN" dirty="0">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grpSp>
        <p:nvGrpSpPr>
          <p:cNvPr id="17411" name="组合 48"/>
          <p:cNvGrpSpPr/>
          <p:nvPr/>
        </p:nvGrpSpPr>
        <p:grpSpPr>
          <a:xfrm>
            <a:off x="8542338" y="120650"/>
            <a:ext cx="431800" cy="431800"/>
            <a:chOff x="0" y="0"/>
            <a:chExt cx="432048" cy="432834"/>
          </a:xfrm>
        </p:grpSpPr>
        <p:sp>
          <p:nvSpPr>
            <p:cNvPr id="17412" name="椭圆 22"/>
            <p:cNvSpPr/>
            <p:nvPr/>
          </p:nvSpPr>
          <p:spPr>
            <a:xfrm>
              <a:off x="0" y="0"/>
              <a:ext cx="432048" cy="432834"/>
            </a:xfrm>
            <a:prstGeom prst="ellipse">
              <a:avLst/>
            </a:prstGeom>
            <a:solidFill>
              <a:srgbClr val="92D050"/>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17413" name="Freeform 59"/>
            <p:cNvSpPr/>
            <p:nvPr/>
          </p:nvSpPr>
          <p:spPr>
            <a:xfrm>
              <a:off x="96134" y="91078"/>
              <a:ext cx="239780" cy="250679"/>
            </a:xfrm>
            <a:custGeom>
              <a:avLst/>
              <a:gdLst/>
              <a:ahLst/>
              <a:cxnLst>
                <a:cxn ang="0">
                  <a:pos x="233589" y="215279"/>
                </a:cxn>
                <a:cxn ang="0">
                  <a:pos x="195621" y="250267"/>
                </a:cxn>
                <a:cxn ang="0">
                  <a:pos x="172097" y="229686"/>
                </a:cxn>
                <a:cxn ang="0">
                  <a:pos x="181176" y="209517"/>
                </a:cxn>
                <a:cxn ang="0">
                  <a:pos x="195621" y="221042"/>
                </a:cxn>
                <a:cxn ang="0">
                  <a:pos x="227812" y="195110"/>
                </a:cxn>
                <a:cxn ang="0">
                  <a:pos x="233589" y="215279"/>
                </a:cxn>
                <a:cxn ang="0">
                  <a:pos x="195621" y="203754"/>
                </a:cxn>
                <a:cxn ang="0">
                  <a:pos x="157652" y="221042"/>
                </a:cxn>
                <a:cxn ang="0">
                  <a:pos x="174986" y="250267"/>
                </a:cxn>
                <a:cxn ang="0">
                  <a:pos x="0" y="238742"/>
                </a:cxn>
                <a:cxn ang="0">
                  <a:pos x="11968" y="23051"/>
                </a:cxn>
                <a:cxn ang="0">
                  <a:pos x="32191" y="34988"/>
                </a:cxn>
                <a:cxn ang="0">
                  <a:pos x="78826" y="34988"/>
                </a:cxn>
                <a:cxn ang="0">
                  <a:pos x="90382" y="23051"/>
                </a:cxn>
                <a:cxn ang="0">
                  <a:pos x="113906" y="58039"/>
                </a:cxn>
                <a:cxn ang="0">
                  <a:pos x="137430" y="23051"/>
                </a:cxn>
                <a:cxn ang="0">
                  <a:pos x="148986" y="34988"/>
                </a:cxn>
                <a:cxn ang="0">
                  <a:pos x="195621" y="34988"/>
                </a:cxn>
                <a:cxn ang="0">
                  <a:pos x="215843" y="23051"/>
                </a:cxn>
                <a:cxn ang="0">
                  <a:pos x="227812" y="183173"/>
                </a:cxn>
                <a:cxn ang="0">
                  <a:pos x="195621" y="203754"/>
                </a:cxn>
                <a:cxn ang="0">
                  <a:pos x="32191" y="200872"/>
                </a:cxn>
                <a:cxn ang="0">
                  <a:pos x="116795" y="209517"/>
                </a:cxn>
                <a:cxn ang="0">
                  <a:pos x="116795" y="192228"/>
                </a:cxn>
                <a:cxn ang="0">
                  <a:pos x="32191" y="200872"/>
                </a:cxn>
                <a:cxn ang="0">
                  <a:pos x="184065" y="90146"/>
                </a:cxn>
                <a:cxn ang="0">
                  <a:pos x="32191" y="101671"/>
                </a:cxn>
                <a:cxn ang="0">
                  <a:pos x="184065" y="113608"/>
                </a:cxn>
                <a:cxn ang="0">
                  <a:pos x="184065" y="90146"/>
                </a:cxn>
                <a:cxn ang="0">
                  <a:pos x="184065" y="139541"/>
                </a:cxn>
                <a:cxn ang="0">
                  <a:pos x="93271" y="139541"/>
                </a:cxn>
                <a:cxn ang="0">
                  <a:pos x="32191" y="151066"/>
                </a:cxn>
                <a:cxn ang="0">
                  <a:pos x="93271" y="163003"/>
                </a:cxn>
                <a:cxn ang="0">
                  <a:pos x="184065" y="163003"/>
                </a:cxn>
                <a:cxn ang="0">
                  <a:pos x="184065" y="139541"/>
                </a:cxn>
                <a:cxn ang="0">
                  <a:pos x="172097" y="46514"/>
                </a:cxn>
                <a:cxn ang="0">
                  <a:pos x="160541" y="11525"/>
                </a:cxn>
                <a:cxn ang="0">
                  <a:pos x="184065" y="11525"/>
                </a:cxn>
                <a:cxn ang="0">
                  <a:pos x="172097" y="46514"/>
                </a:cxn>
                <a:cxn ang="0">
                  <a:pos x="113906" y="46514"/>
                </a:cxn>
                <a:cxn ang="0">
                  <a:pos x="102350" y="11525"/>
                </a:cxn>
                <a:cxn ang="0">
                  <a:pos x="125461" y="11525"/>
                </a:cxn>
                <a:cxn ang="0">
                  <a:pos x="113906" y="46514"/>
                </a:cxn>
                <a:cxn ang="0">
                  <a:pos x="55715" y="46514"/>
                </a:cxn>
                <a:cxn ang="0">
                  <a:pos x="43746" y="11525"/>
                </a:cxn>
                <a:cxn ang="0">
                  <a:pos x="67270" y="11525"/>
                </a:cxn>
                <a:cxn ang="0">
                  <a:pos x="55715" y="46514"/>
                </a:cxn>
              </a:cxnLst>
              <a:rect l="0" t="0" r="0" b="0"/>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w="9525">
              <a:noFill/>
            </a:ln>
          </p:spPr>
          <p:txBody>
            <a:bodyPr/>
            <a:lstStyle/>
            <a:p>
              <a:endParaRPr lang="zh-CN" altLang="en-US"/>
            </a:p>
          </p:txBody>
        </p:sp>
      </p:grpSp>
      <p:grpSp>
        <p:nvGrpSpPr>
          <p:cNvPr id="17414" name="组合 51"/>
          <p:cNvGrpSpPr/>
          <p:nvPr/>
        </p:nvGrpSpPr>
        <p:grpSpPr>
          <a:xfrm>
            <a:off x="7245350" y="120650"/>
            <a:ext cx="431800" cy="431800"/>
            <a:chOff x="0" y="0"/>
            <a:chExt cx="432048" cy="432048"/>
          </a:xfrm>
        </p:grpSpPr>
        <p:sp>
          <p:nvSpPr>
            <p:cNvPr id="17415" name="椭圆 65"/>
            <p:cNvSpPr/>
            <p:nvPr/>
          </p:nvSpPr>
          <p:spPr>
            <a:xfrm>
              <a:off x="0" y="0"/>
              <a:ext cx="432048" cy="432048"/>
            </a:xfrm>
            <a:prstGeom prst="ellipse">
              <a:avLst/>
            </a:prstGeom>
            <a:solidFill>
              <a:srgbClr val="F79600"/>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17416" name="Freeform 110"/>
            <p:cNvSpPr/>
            <p:nvPr/>
          </p:nvSpPr>
          <p:spPr>
            <a:xfrm>
              <a:off x="103078" y="91593"/>
              <a:ext cx="250679" cy="248862"/>
            </a:xfrm>
            <a:custGeom>
              <a:avLst/>
              <a:gdLst/>
              <a:ahLst/>
              <a:cxnLst>
                <a:cxn ang="0">
                  <a:pos x="250267" y="224885"/>
                </a:cxn>
                <a:cxn ang="0">
                  <a:pos x="250267" y="224885"/>
                </a:cxn>
                <a:cxn ang="0">
                  <a:pos x="226805" y="248449"/>
                </a:cxn>
                <a:cxn ang="0">
                  <a:pos x="209517" y="242661"/>
                </a:cxn>
                <a:cxn ang="0">
                  <a:pos x="142422" y="172384"/>
                </a:cxn>
                <a:cxn ang="0">
                  <a:pos x="93027" y="187267"/>
                </a:cxn>
                <a:cxn ang="0">
                  <a:pos x="0" y="93427"/>
                </a:cxn>
                <a:cxn ang="0">
                  <a:pos x="93027" y="0"/>
                </a:cxn>
                <a:cxn ang="0">
                  <a:pos x="186054" y="93427"/>
                </a:cxn>
                <a:cxn ang="0">
                  <a:pos x="174529" y="140553"/>
                </a:cxn>
                <a:cxn ang="0">
                  <a:pos x="241623" y="207523"/>
                </a:cxn>
                <a:cxn ang="0">
                  <a:pos x="250267" y="224885"/>
                </a:cxn>
                <a:cxn ang="0">
                  <a:pos x="93027" y="23563"/>
                </a:cxn>
                <a:cxn ang="0">
                  <a:pos x="93027" y="23563"/>
                </a:cxn>
                <a:cxn ang="0">
                  <a:pos x="23051" y="93427"/>
                </a:cxn>
                <a:cxn ang="0">
                  <a:pos x="93027" y="163703"/>
                </a:cxn>
                <a:cxn ang="0">
                  <a:pos x="163003" y="93427"/>
                </a:cxn>
                <a:cxn ang="0">
                  <a:pos x="93027" y="23563"/>
                </a:cxn>
                <a:cxn ang="0">
                  <a:pos x="133778" y="105415"/>
                </a:cxn>
                <a:cxn ang="0">
                  <a:pos x="133778" y="105415"/>
                </a:cxn>
                <a:cxn ang="0">
                  <a:pos x="104552" y="105415"/>
                </a:cxn>
                <a:cxn ang="0">
                  <a:pos x="104552" y="131459"/>
                </a:cxn>
                <a:cxn ang="0">
                  <a:pos x="93027" y="143447"/>
                </a:cxn>
                <a:cxn ang="0">
                  <a:pos x="81502" y="131459"/>
                </a:cxn>
                <a:cxn ang="0">
                  <a:pos x="81502" y="105415"/>
                </a:cxn>
                <a:cxn ang="0">
                  <a:pos x="55158" y="105415"/>
                </a:cxn>
                <a:cxn ang="0">
                  <a:pos x="43632" y="93427"/>
                </a:cxn>
                <a:cxn ang="0">
                  <a:pos x="55158" y="81852"/>
                </a:cxn>
                <a:cxn ang="0">
                  <a:pos x="81502" y="81852"/>
                </a:cxn>
                <a:cxn ang="0">
                  <a:pos x="81502" y="52501"/>
                </a:cxn>
                <a:cxn ang="0">
                  <a:pos x="93027" y="40926"/>
                </a:cxn>
                <a:cxn ang="0">
                  <a:pos x="104552" y="52501"/>
                </a:cxn>
                <a:cxn ang="0">
                  <a:pos x="104552" y="81852"/>
                </a:cxn>
                <a:cxn ang="0">
                  <a:pos x="133778" y="81852"/>
                </a:cxn>
                <a:cxn ang="0">
                  <a:pos x="145303" y="93427"/>
                </a:cxn>
                <a:cxn ang="0">
                  <a:pos x="133778" y="105415"/>
                </a:cxn>
              </a:cxnLst>
              <a:rect l="0" t="0" r="0" b="0"/>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w="9525">
              <a:noFill/>
            </a:ln>
          </p:spPr>
          <p:txBody>
            <a:bodyPr/>
            <a:lstStyle/>
            <a:p>
              <a:endParaRPr lang="zh-CN" altLang="en-US"/>
            </a:p>
          </p:txBody>
        </p:sp>
      </p:grpSp>
      <p:grpSp>
        <p:nvGrpSpPr>
          <p:cNvPr id="17417" name="组合 54"/>
          <p:cNvGrpSpPr/>
          <p:nvPr/>
        </p:nvGrpSpPr>
        <p:grpSpPr>
          <a:xfrm>
            <a:off x="7893050" y="120650"/>
            <a:ext cx="433388" cy="431800"/>
            <a:chOff x="0" y="0"/>
            <a:chExt cx="432833" cy="432834"/>
          </a:xfrm>
        </p:grpSpPr>
        <p:sp>
          <p:nvSpPr>
            <p:cNvPr id="17418" name="椭圆 16"/>
            <p:cNvSpPr/>
            <p:nvPr/>
          </p:nvSpPr>
          <p:spPr>
            <a:xfrm>
              <a:off x="0" y="0"/>
              <a:ext cx="432833" cy="432834"/>
            </a:xfrm>
            <a:prstGeom prst="ellipse">
              <a:avLst/>
            </a:prstGeom>
            <a:solidFill>
              <a:srgbClr val="7F7F7F"/>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17419" name="Freeform 16"/>
            <p:cNvSpPr/>
            <p:nvPr/>
          </p:nvSpPr>
          <p:spPr>
            <a:xfrm>
              <a:off x="118324" y="102885"/>
              <a:ext cx="196183" cy="227065"/>
            </a:xfrm>
            <a:custGeom>
              <a:avLst/>
              <a:gdLst/>
              <a:ahLst/>
              <a:cxnLst>
                <a:cxn ang="0">
                  <a:pos x="184206" y="226654"/>
                </a:cxn>
                <a:cxn ang="0">
                  <a:pos x="184206" y="226654"/>
                </a:cxn>
                <a:cxn ang="0">
                  <a:pos x="172228" y="226654"/>
                </a:cxn>
                <a:cxn ang="0">
                  <a:pos x="172228" y="0"/>
                </a:cxn>
                <a:cxn ang="0">
                  <a:pos x="184206" y="0"/>
                </a:cxn>
                <a:cxn ang="0">
                  <a:pos x="195770" y="11518"/>
                </a:cxn>
                <a:cxn ang="0">
                  <a:pos x="195770" y="215136"/>
                </a:cxn>
                <a:cxn ang="0">
                  <a:pos x="184206" y="226654"/>
                </a:cxn>
                <a:cxn ang="0">
                  <a:pos x="23542" y="215136"/>
                </a:cxn>
                <a:cxn ang="0">
                  <a:pos x="23542" y="215136"/>
                </a:cxn>
                <a:cxn ang="0">
                  <a:pos x="23542" y="203618"/>
                </a:cxn>
                <a:cxn ang="0">
                  <a:pos x="43780" y="203618"/>
                </a:cxn>
                <a:cxn ang="0">
                  <a:pos x="67322" y="180171"/>
                </a:cxn>
                <a:cxn ang="0">
                  <a:pos x="43780" y="156724"/>
                </a:cxn>
                <a:cxn ang="0">
                  <a:pos x="23542" y="156724"/>
                </a:cxn>
                <a:cxn ang="0">
                  <a:pos x="23542" y="136568"/>
                </a:cxn>
                <a:cxn ang="0">
                  <a:pos x="43780" y="136568"/>
                </a:cxn>
                <a:cxn ang="0">
                  <a:pos x="67322" y="113121"/>
                </a:cxn>
                <a:cxn ang="0">
                  <a:pos x="43780" y="90086"/>
                </a:cxn>
                <a:cxn ang="0">
                  <a:pos x="23542" y="90086"/>
                </a:cxn>
                <a:cxn ang="0">
                  <a:pos x="23542" y="69518"/>
                </a:cxn>
                <a:cxn ang="0">
                  <a:pos x="43780" y="69518"/>
                </a:cxn>
                <a:cxn ang="0">
                  <a:pos x="67322" y="46483"/>
                </a:cxn>
                <a:cxn ang="0">
                  <a:pos x="43780" y="23036"/>
                </a:cxn>
                <a:cxn ang="0">
                  <a:pos x="23542" y="23036"/>
                </a:cxn>
                <a:cxn ang="0">
                  <a:pos x="23542" y="11518"/>
                </a:cxn>
                <a:cxn ang="0">
                  <a:pos x="35106" y="0"/>
                </a:cxn>
                <a:cxn ang="0">
                  <a:pos x="160664" y="0"/>
                </a:cxn>
                <a:cxn ang="0">
                  <a:pos x="160664" y="226654"/>
                </a:cxn>
                <a:cxn ang="0">
                  <a:pos x="35106" y="226654"/>
                </a:cxn>
                <a:cxn ang="0">
                  <a:pos x="23542" y="215136"/>
                </a:cxn>
                <a:cxn ang="0">
                  <a:pos x="55757" y="46483"/>
                </a:cxn>
                <a:cxn ang="0">
                  <a:pos x="55757" y="46483"/>
                </a:cxn>
                <a:cxn ang="0">
                  <a:pos x="43780" y="58000"/>
                </a:cxn>
                <a:cxn ang="0">
                  <a:pos x="11977" y="58000"/>
                </a:cxn>
                <a:cxn ang="0">
                  <a:pos x="0" y="46483"/>
                </a:cxn>
                <a:cxn ang="0">
                  <a:pos x="11977" y="34965"/>
                </a:cxn>
                <a:cxn ang="0">
                  <a:pos x="43780" y="34965"/>
                </a:cxn>
                <a:cxn ang="0">
                  <a:pos x="55757" y="46483"/>
                </a:cxn>
                <a:cxn ang="0">
                  <a:pos x="11977" y="101603"/>
                </a:cxn>
                <a:cxn ang="0">
                  <a:pos x="11977" y="101603"/>
                </a:cxn>
                <a:cxn ang="0">
                  <a:pos x="43780" y="101603"/>
                </a:cxn>
                <a:cxn ang="0">
                  <a:pos x="55757" y="113121"/>
                </a:cxn>
                <a:cxn ang="0">
                  <a:pos x="43780" y="125050"/>
                </a:cxn>
                <a:cxn ang="0">
                  <a:pos x="11977" y="125050"/>
                </a:cxn>
                <a:cxn ang="0">
                  <a:pos x="0" y="113121"/>
                </a:cxn>
                <a:cxn ang="0">
                  <a:pos x="11977" y="101603"/>
                </a:cxn>
                <a:cxn ang="0">
                  <a:pos x="11977" y="168653"/>
                </a:cxn>
                <a:cxn ang="0">
                  <a:pos x="11977" y="168653"/>
                </a:cxn>
                <a:cxn ang="0">
                  <a:pos x="43780" y="168653"/>
                </a:cxn>
                <a:cxn ang="0">
                  <a:pos x="55757" y="180171"/>
                </a:cxn>
                <a:cxn ang="0">
                  <a:pos x="43780" y="191689"/>
                </a:cxn>
                <a:cxn ang="0">
                  <a:pos x="11977" y="191689"/>
                </a:cxn>
                <a:cxn ang="0">
                  <a:pos x="0" y="180171"/>
                </a:cxn>
                <a:cxn ang="0">
                  <a:pos x="11977" y="168653"/>
                </a:cxn>
              </a:cxnLst>
              <a:rect l="0" t="0" r="0" b="0"/>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w="9525">
              <a:noFill/>
            </a:ln>
          </p:spPr>
          <p:txBody>
            <a:bodyPr/>
            <a:lstStyle/>
            <a:p>
              <a:endParaRPr lang="zh-CN" altLang="en-US"/>
            </a:p>
          </p:txBody>
        </p:sp>
      </p:grpSp>
      <p:grpSp>
        <p:nvGrpSpPr>
          <p:cNvPr id="17420" name="组合 57"/>
          <p:cNvGrpSpPr/>
          <p:nvPr/>
        </p:nvGrpSpPr>
        <p:grpSpPr>
          <a:xfrm>
            <a:off x="5949950" y="120650"/>
            <a:ext cx="431800" cy="431800"/>
            <a:chOff x="0" y="0"/>
            <a:chExt cx="432833" cy="432834"/>
          </a:xfrm>
        </p:grpSpPr>
        <p:sp>
          <p:nvSpPr>
            <p:cNvPr id="17421" name="椭圆 16"/>
            <p:cNvSpPr/>
            <p:nvPr/>
          </p:nvSpPr>
          <p:spPr>
            <a:xfrm>
              <a:off x="0" y="0"/>
              <a:ext cx="432833" cy="432834"/>
            </a:xfrm>
            <a:prstGeom prst="ellipse">
              <a:avLst/>
            </a:prstGeom>
            <a:solidFill>
              <a:srgbClr val="FF0000"/>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17422" name="Freeform 75"/>
            <p:cNvSpPr/>
            <p:nvPr/>
          </p:nvSpPr>
          <p:spPr>
            <a:xfrm>
              <a:off x="91984" y="111059"/>
              <a:ext cx="248863" cy="210716"/>
            </a:xfrm>
            <a:custGeom>
              <a:avLst/>
              <a:gdLst/>
              <a:ahLst/>
              <a:cxnLst>
                <a:cxn ang="0">
                  <a:pos x="236461" y="210303"/>
                </a:cxn>
                <a:cxn ang="0">
                  <a:pos x="236461" y="210303"/>
                </a:cxn>
                <a:cxn ang="0">
                  <a:pos x="11575" y="210303"/>
                </a:cxn>
                <a:cxn ang="0">
                  <a:pos x="0" y="198734"/>
                </a:cxn>
                <a:cxn ang="0">
                  <a:pos x="0" y="11569"/>
                </a:cxn>
                <a:cxn ang="0">
                  <a:pos x="11575" y="0"/>
                </a:cxn>
                <a:cxn ang="0">
                  <a:pos x="23150" y="11569"/>
                </a:cxn>
                <a:cxn ang="0">
                  <a:pos x="23150" y="160723"/>
                </a:cxn>
                <a:cxn ang="0">
                  <a:pos x="23150" y="186752"/>
                </a:cxn>
                <a:cxn ang="0">
                  <a:pos x="236461" y="186752"/>
                </a:cxn>
                <a:cxn ang="0">
                  <a:pos x="248450" y="198734"/>
                </a:cxn>
                <a:cxn ang="0">
                  <a:pos x="236461" y="210303"/>
                </a:cxn>
                <a:cxn ang="0">
                  <a:pos x="210417" y="175183"/>
                </a:cxn>
                <a:cxn ang="0">
                  <a:pos x="210417" y="175183"/>
                </a:cxn>
                <a:cxn ang="0">
                  <a:pos x="186854" y="175183"/>
                </a:cxn>
                <a:cxn ang="0">
                  <a:pos x="175279" y="163615"/>
                </a:cxn>
                <a:cxn ang="0">
                  <a:pos x="175279" y="81807"/>
                </a:cxn>
                <a:cxn ang="0">
                  <a:pos x="186854" y="70239"/>
                </a:cxn>
                <a:cxn ang="0">
                  <a:pos x="210417" y="70239"/>
                </a:cxn>
                <a:cxn ang="0">
                  <a:pos x="221992" y="81807"/>
                </a:cxn>
                <a:cxn ang="0">
                  <a:pos x="221992" y="163615"/>
                </a:cxn>
                <a:cxn ang="0">
                  <a:pos x="210417" y="175183"/>
                </a:cxn>
                <a:cxn ang="0">
                  <a:pos x="143034" y="175183"/>
                </a:cxn>
                <a:cxn ang="0">
                  <a:pos x="143034" y="175183"/>
                </a:cxn>
                <a:cxn ang="0">
                  <a:pos x="119884" y="175183"/>
                </a:cxn>
                <a:cxn ang="0">
                  <a:pos x="107896" y="163615"/>
                </a:cxn>
                <a:cxn ang="0">
                  <a:pos x="107896" y="35119"/>
                </a:cxn>
                <a:cxn ang="0">
                  <a:pos x="119884" y="23551"/>
                </a:cxn>
                <a:cxn ang="0">
                  <a:pos x="143034" y="23551"/>
                </a:cxn>
                <a:cxn ang="0">
                  <a:pos x="154609" y="35119"/>
                </a:cxn>
                <a:cxn ang="0">
                  <a:pos x="154609" y="163615"/>
                </a:cxn>
                <a:cxn ang="0">
                  <a:pos x="143034" y="175183"/>
                </a:cxn>
                <a:cxn ang="0">
                  <a:pos x="78958" y="175183"/>
                </a:cxn>
                <a:cxn ang="0">
                  <a:pos x="78958" y="175183"/>
                </a:cxn>
                <a:cxn ang="0">
                  <a:pos x="55395" y="175183"/>
                </a:cxn>
                <a:cxn ang="0">
                  <a:pos x="43820" y="163615"/>
                </a:cxn>
                <a:cxn ang="0">
                  <a:pos x="43820" y="140064"/>
                </a:cxn>
                <a:cxn ang="0">
                  <a:pos x="55395" y="128495"/>
                </a:cxn>
                <a:cxn ang="0">
                  <a:pos x="78958" y="128495"/>
                </a:cxn>
                <a:cxn ang="0">
                  <a:pos x="90533" y="140064"/>
                </a:cxn>
                <a:cxn ang="0">
                  <a:pos x="90533" y="163615"/>
                </a:cxn>
                <a:cxn ang="0">
                  <a:pos x="78958" y="175183"/>
                </a:cxn>
              </a:cxnLst>
              <a:rect l="0" t="0" r="0" b="0"/>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w="9525">
              <a:noFill/>
            </a:ln>
          </p:spPr>
          <p:txBody>
            <a:bodyPr/>
            <a:lstStyle/>
            <a:p>
              <a:endParaRPr lang="zh-CN" altLang="en-US"/>
            </a:p>
          </p:txBody>
        </p:sp>
      </p:grpSp>
      <p:grpSp>
        <p:nvGrpSpPr>
          <p:cNvPr id="17423" name="组合 60"/>
          <p:cNvGrpSpPr/>
          <p:nvPr/>
        </p:nvGrpSpPr>
        <p:grpSpPr>
          <a:xfrm>
            <a:off x="6597650" y="120650"/>
            <a:ext cx="433388" cy="431800"/>
            <a:chOff x="0" y="0"/>
            <a:chExt cx="432833" cy="432834"/>
          </a:xfrm>
        </p:grpSpPr>
        <p:sp>
          <p:nvSpPr>
            <p:cNvPr id="17424" name="椭圆 16"/>
            <p:cNvSpPr/>
            <p:nvPr/>
          </p:nvSpPr>
          <p:spPr>
            <a:xfrm>
              <a:off x="0" y="0"/>
              <a:ext cx="432833" cy="432834"/>
            </a:xfrm>
            <a:prstGeom prst="ellipse">
              <a:avLst/>
            </a:prstGeom>
            <a:solidFill>
              <a:srgbClr val="3992DB"/>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17425" name="Freeform 84"/>
            <p:cNvSpPr/>
            <p:nvPr/>
          </p:nvSpPr>
          <p:spPr>
            <a:xfrm>
              <a:off x="101594" y="91986"/>
              <a:ext cx="248863" cy="248863"/>
            </a:xfrm>
            <a:custGeom>
              <a:avLst/>
              <a:gdLst/>
              <a:ahLst/>
              <a:cxnLst>
                <a:cxn ang="0">
                  <a:pos x="137247" y="110790"/>
                </a:cxn>
                <a:cxn ang="0">
                  <a:pos x="137247" y="110790"/>
                </a:cxn>
                <a:cxn ang="0">
                  <a:pos x="137247" y="0"/>
                </a:cxn>
                <a:cxn ang="0">
                  <a:pos x="248450" y="110790"/>
                </a:cxn>
                <a:cxn ang="0">
                  <a:pos x="137247" y="110790"/>
                </a:cxn>
                <a:cxn ang="0">
                  <a:pos x="114097" y="248450"/>
                </a:cxn>
                <a:cxn ang="0">
                  <a:pos x="114097" y="248450"/>
                </a:cxn>
                <a:cxn ang="0">
                  <a:pos x="0" y="134353"/>
                </a:cxn>
                <a:cxn ang="0">
                  <a:pos x="114097" y="23150"/>
                </a:cxn>
                <a:cxn ang="0">
                  <a:pos x="114097" y="134353"/>
                </a:cxn>
                <a:cxn ang="0">
                  <a:pos x="224886" y="134353"/>
                </a:cxn>
                <a:cxn ang="0">
                  <a:pos x="114097" y="248450"/>
                </a:cxn>
              </a:cxnLst>
              <a:rect l="0" t="0" r="0" b="0"/>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w="9525">
              <a:noFill/>
            </a:ln>
          </p:spPr>
          <p:txBody>
            <a:bodyPr/>
            <a:lstStyle/>
            <a:p>
              <a:endParaRPr lang="zh-CN" altLang="en-US"/>
            </a:p>
          </p:txBody>
        </p:sp>
      </p:grpSp>
      <p:sp>
        <p:nvSpPr>
          <p:cNvPr id="17426" name="TextBox 4"/>
          <p:cNvSpPr/>
          <p:nvPr/>
        </p:nvSpPr>
        <p:spPr>
          <a:xfrm>
            <a:off x="1476375" y="3346450"/>
            <a:ext cx="6264275" cy="460375"/>
          </a:xfrm>
          <a:prstGeom prst="rect">
            <a:avLst/>
          </a:prstGeom>
          <a:noFill/>
          <a:ln w="9525">
            <a:noFill/>
          </a:ln>
        </p:spPr>
        <p:txBody>
          <a:bodyPr anchor="t">
            <a:spAutoFit/>
          </a:bodyPr>
          <a:lstStyle/>
          <a:p>
            <a:pPr algn="ctr">
              <a:lnSpc>
                <a:spcPct val="150000"/>
              </a:lnSpc>
            </a:pPr>
            <a:r>
              <a:rPr lang="zh-CN" altLang="en-US" sz="16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二〇一八年六月</a:t>
            </a:r>
          </a:p>
        </p:txBody>
      </p:sp>
      <p:sp>
        <p:nvSpPr>
          <p:cNvPr id="17427" name="TextBox 1"/>
          <p:cNvSpPr/>
          <p:nvPr/>
        </p:nvSpPr>
        <p:spPr>
          <a:xfrm>
            <a:off x="270668" y="932512"/>
            <a:ext cx="8675688" cy="922020"/>
          </a:xfrm>
          <a:prstGeom prst="rect">
            <a:avLst/>
          </a:prstGeom>
          <a:noFill/>
          <a:ln w="9525">
            <a:noFill/>
          </a:ln>
        </p:spPr>
        <p:txBody>
          <a:bodyPr anchor="t">
            <a:spAutoFit/>
          </a:bodyPr>
          <a:lstStyle/>
          <a:p>
            <a:pPr algn="ctr">
              <a:lnSpc>
                <a:spcPct val="150000"/>
              </a:lnSpc>
              <a:spcBef>
                <a:spcPts val="600"/>
              </a:spcBef>
              <a:spcAft>
                <a:spcPts val="600"/>
              </a:spcAft>
            </a:pPr>
            <a:r>
              <a:rPr lang="zh-CN" altLang="en-US" sz="36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中原银行产品宣讲</a:t>
            </a:r>
          </a:p>
        </p:txBody>
      </p:sp>
      <p:pic>
        <p:nvPicPr>
          <p:cNvPr id="17428" name="Picture 21"/>
          <p:cNvPicPr>
            <a:picLocks noChangeAspect="1"/>
          </p:cNvPicPr>
          <p:nvPr/>
        </p:nvPicPr>
        <p:blipFill>
          <a:blip r:embed="rId2"/>
          <a:stretch>
            <a:fillRect/>
          </a:stretch>
        </p:blipFill>
        <p:spPr>
          <a:xfrm>
            <a:off x="7019925" y="4587875"/>
            <a:ext cx="1905000" cy="450850"/>
          </a:xfrm>
          <a:prstGeom prst="rect">
            <a:avLst/>
          </a:prstGeom>
          <a:noFill/>
          <a:ln w="9525">
            <a:noFill/>
          </a:ln>
        </p:spPr>
      </p:pic>
      <p:sp>
        <p:nvSpPr>
          <p:cNvPr id="22" name="TextBox 4"/>
          <p:cNvSpPr/>
          <p:nvPr/>
        </p:nvSpPr>
        <p:spPr>
          <a:xfrm>
            <a:off x="1410136" y="2124928"/>
            <a:ext cx="6264275" cy="830997"/>
          </a:xfrm>
          <a:prstGeom prst="rect">
            <a:avLst/>
          </a:prstGeom>
          <a:noFill/>
          <a:ln w="9525">
            <a:noFill/>
          </a:ln>
        </p:spPr>
        <p:txBody>
          <a:bodyPr anchor="t">
            <a:spAutoFit/>
          </a:bodyPr>
          <a:lstStyle/>
          <a:p>
            <a:pPr algn="ctr">
              <a:lnSpc>
                <a:spcPct val="150000"/>
              </a:lnSpc>
            </a:pPr>
            <a:r>
              <a:rPr lang="zh-CN" altLang="en-US" sz="1600" b="1"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中原银行郑州分行公司银行部总经理</a:t>
            </a:r>
            <a:endParaRPr lang="en-US" altLang="zh-CN" sz="1600" b="1"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a:p>
            <a:pPr algn="ctr">
              <a:lnSpc>
                <a:spcPct val="150000"/>
              </a:lnSpc>
            </a:pPr>
            <a:r>
              <a:rPr lang="zh-CN" altLang="en-US" sz="16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肖锐</a:t>
            </a:r>
            <a:endParaRPr lang="zh-CN" altLang="en-US" sz="16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Parallelogram 21"/>
          <p:cNvSpPr/>
          <p:nvPr/>
        </p:nvSpPr>
        <p:spPr>
          <a:xfrm>
            <a:off x="7135813" y="-3175"/>
            <a:ext cx="1658937" cy="3606800"/>
          </a:xfrm>
          <a:prstGeom prst="parallelogram">
            <a:avLst>
              <a:gd name="adj" fmla="val 25000"/>
            </a:avLst>
          </a:prstGeom>
          <a:solidFill>
            <a:srgbClr val="005DA2">
              <a:alpha val="69019"/>
            </a:srgbClr>
          </a:solidFill>
          <a:ln w="25400">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482" name="Text Placeholder 4"/>
          <p:cNvSpPr/>
          <p:nvPr/>
        </p:nvSpPr>
        <p:spPr>
          <a:xfrm>
            <a:off x="241935" y="400050"/>
            <a:ext cx="3054350" cy="386080"/>
          </a:xfrm>
          <a:prstGeom prst="rect">
            <a:avLst/>
          </a:prstGeom>
          <a:noFill/>
          <a:ln w="9525">
            <a:noFill/>
          </a:ln>
        </p:spPr>
        <p:txBody>
          <a:bodyPr anchor="ctr"/>
          <a:lstStyle/>
          <a:p>
            <a:pPr algn="ctr"/>
            <a:r>
              <a:rPr lang="zh-CN" altLang="en-US" b="1" dirty="0" smtClean="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二、中原</a:t>
            </a:r>
            <a:r>
              <a:rPr lang="zh-CN" altLang="en-US"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银行服务优势</a:t>
            </a:r>
            <a:endParaRPr lang="en-US" altLang="zh-CN"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0483" name="TextBox 4"/>
          <p:cNvSpPr/>
          <p:nvPr/>
        </p:nvSpPr>
        <p:spPr>
          <a:xfrm>
            <a:off x="349250" y="994410"/>
            <a:ext cx="6873240" cy="3577905"/>
          </a:xfrm>
          <a:prstGeom prst="rect">
            <a:avLst/>
          </a:prstGeom>
          <a:noFill/>
          <a:ln w="9525">
            <a:noFill/>
          </a:ln>
        </p:spPr>
        <p:txBody>
          <a:bodyPr wrap="square" lIns="68584" tIns="34291" rIns="68584" bIns="34291" anchor="t">
            <a:spAutoFit/>
          </a:bodyPr>
          <a:lstStyle/>
          <a:p>
            <a:pPr eaLnBrk="0" hangingPunct="0">
              <a:lnSpc>
                <a:spcPct val="150000"/>
              </a:lnSpc>
            </a:pPr>
            <a:r>
              <a:rPr sz="1200" b="1" dirty="0">
                <a:latin typeface="微软雅黑" panose="020B0503020204020204" pitchFamily="34" charset="-122"/>
                <a:ea typeface="微软雅黑" panose="020B0503020204020204" pitchFamily="34" charset="-122"/>
                <a:cs typeface="微软雅黑" panose="020B0503020204020204" pitchFamily="34" charset="-122"/>
                <a:sym typeface="+mn-ea"/>
              </a:rPr>
              <a:t>1、审批优势：</a:t>
            </a:r>
            <a:endParaRPr sz="10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eaLnBrk="0" hangingPunct="0">
              <a:lnSpc>
                <a:spcPct val="150000"/>
              </a:lnSpc>
            </a:pPr>
            <a:r>
              <a:rPr lang="zh-CN" sz="1000" dirty="0">
                <a:latin typeface="微软雅黑" panose="020B0503020204020204" pitchFamily="34" charset="-122"/>
                <a:ea typeface="微软雅黑" panose="020B0503020204020204" pitchFamily="34" charset="-122"/>
                <a:cs typeface="微软雅黑" panose="020B0503020204020204" pitchFamily="34" charset="-122"/>
                <a:sym typeface="+mn-ea"/>
              </a:rPr>
              <a:t>企业</a:t>
            </a:r>
            <a:r>
              <a:rPr sz="1000" dirty="0">
                <a:latin typeface="微软雅黑" panose="020B0503020204020204" pitchFamily="34" charset="-122"/>
                <a:ea typeface="微软雅黑" panose="020B0503020204020204" pitchFamily="34" charset="-122"/>
                <a:cs typeface="微软雅黑" panose="020B0503020204020204" pitchFamily="34" charset="-122"/>
                <a:sym typeface="+mn-ea"/>
              </a:rPr>
              <a:t>的业务发起部门</a:t>
            </a:r>
            <a:r>
              <a:rPr lang="zh-CN" sz="1000" dirty="0">
                <a:latin typeface="微软雅黑" panose="020B0503020204020204" pitchFamily="34" charset="-122"/>
                <a:ea typeface="微软雅黑" panose="020B0503020204020204" pitchFamily="34" charset="-122"/>
                <a:cs typeface="微软雅黑" panose="020B0503020204020204" pitchFamily="34" charset="-122"/>
                <a:sym typeface="+mn-ea"/>
              </a:rPr>
              <a:t>郑州分行</a:t>
            </a:r>
            <a:r>
              <a:rPr sz="1000" dirty="0">
                <a:latin typeface="微软雅黑" panose="020B0503020204020204" pitchFamily="34" charset="-122"/>
                <a:ea typeface="微软雅黑" panose="020B0503020204020204" pitchFamily="34" charset="-122"/>
                <a:cs typeface="微软雅黑" panose="020B0503020204020204" pitchFamily="34" charset="-122"/>
                <a:sym typeface="+mn-ea"/>
              </a:rPr>
              <a:t>及总行均在郑州，审批流程短，决策效率高。</a:t>
            </a:r>
          </a:p>
          <a:p>
            <a:pPr eaLnBrk="0" hangingPunct="0">
              <a:lnSpc>
                <a:spcPct val="150000"/>
              </a:lnSpc>
            </a:pPr>
            <a:r>
              <a:rPr sz="1200" b="1" dirty="0">
                <a:latin typeface="微软雅黑" panose="020B0503020204020204" pitchFamily="34" charset="-122"/>
                <a:ea typeface="微软雅黑" panose="020B0503020204020204" pitchFamily="34" charset="-122"/>
                <a:cs typeface="微软雅黑" panose="020B0503020204020204" pitchFamily="34" charset="-122"/>
                <a:sym typeface="+mn-ea"/>
              </a:rPr>
              <a:t>2、网点优势：</a:t>
            </a:r>
            <a:endParaRPr sz="10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eaLnBrk="0" hangingPunct="0">
              <a:lnSpc>
                <a:spcPct val="150000"/>
              </a:lnSpc>
            </a:pPr>
            <a:r>
              <a:rPr sz="1000" dirty="0" smtClean="0">
                <a:latin typeface="微软雅黑" panose="020B0503020204020204" pitchFamily="34" charset="-122"/>
                <a:ea typeface="微软雅黑" panose="020B0503020204020204" pitchFamily="34" charset="-122"/>
                <a:cs typeface="微软雅黑" panose="020B0503020204020204" pitchFamily="34" charset="-122"/>
                <a:sym typeface="+mn-ea"/>
              </a:rPr>
              <a:t>遍布全省各地市</a:t>
            </a:r>
            <a:r>
              <a:rPr lang="en-US" altLang="zh-CN" sz="1000"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460</a:t>
            </a:r>
            <a:r>
              <a:rPr lang="zh-CN" altLang="en-US" sz="1000" dirty="0" smtClean="0">
                <a:latin typeface="微软雅黑" panose="020B0503020204020204" pitchFamily="34" charset="-122"/>
                <a:ea typeface="微软雅黑" panose="020B0503020204020204" pitchFamily="34" charset="-122"/>
                <a:cs typeface="微软雅黑" panose="020B0503020204020204" pitchFamily="34" charset="-122"/>
                <a:sym typeface="+mn-ea"/>
              </a:rPr>
              <a:t>余</a:t>
            </a:r>
            <a:r>
              <a:rPr sz="1000" dirty="0">
                <a:latin typeface="微软雅黑" panose="020B0503020204020204" pitchFamily="34" charset="-122"/>
                <a:ea typeface="微软雅黑" panose="020B0503020204020204" pitchFamily="34" charset="-122"/>
                <a:cs typeface="微软雅黑" panose="020B0503020204020204" pitchFamily="34" charset="-122"/>
                <a:sym typeface="+mn-ea"/>
              </a:rPr>
              <a:t>家营业网点，分支机构体系健全，服务渠道多种多样，通过营业网点、自助设备、电子化服务渠道，为贵单位提供全天候、多功能、多层次、全方位服务。</a:t>
            </a:r>
          </a:p>
          <a:p>
            <a:pPr eaLnBrk="0" hangingPunct="0">
              <a:lnSpc>
                <a:spcPct val="150000"/>
              </a:lnSpc>
            </a:pPr>
            <a:r>
              <a:rPr sz="1200" b="1" dirty="0">
                <a:latin typeface="微软雅黑" panose="020B0503020204020204" pitchFamily="34" charset="-122"/>
                <a:ea typeface="微软雅黑" panose="020B0503020204020204" pitchFamily="34" charset="-122"/>
                <a:cs typeface="微软雅黑" panose="020B0503020204020204" pitchFamily="34" charset="-122"/>
                <a:sym typeface="+mn-ea"/>
              </a:rPr>
              <a:t>3、产品优势：</a:t>
            </a:r>
            <a:endParaRPr sz="10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eaLnBrk="0" hangingPunct="0">
              <a:lnSpc>
                <a:spcPct val="150000"/>
              </a:lnSpc>
            </a:pPr>
            <a:r>
              <a:rPr sz="1000" dirty="0">
                <a:latin typeface="微软雅黑" panose="020B0503020204020204" pitchFamily="34" charset="-122"/>
                <a:ea typeface="微软雅黑" panose="020B0503020204020204" pitchFamily="34" charset="-122"/>
                <a:cs typeface="微软雅黑" panose="020B0503020204020204" pitchFamily="34" charset="-122"/>
                <a:sym typeface="+mn-ea"/>
              </a:rPr>
              <a:t>通过不断的产品创新，致力于为</a:t>
            </a:r>
            <a:r>
              <a:rPr lang="zh-CN" sz="1000" dirty="0">
                <a:latin typeface="微软雅黑" panose="020B0503020204020204" pitchFamily="34" charset="-122"/>
                <a:ea typeface="微软雅黑" panose="020B0503020204020204" pitchFamily="34" charset="-122"/>
                <a:cs typeface="微软雅黑" panose="020B0503020204020204" pitchFamily="34" charset="-122"/>
                <a:sym typeface="+mn-ea"/>
              </a:rPr>
              <a:t>企业</a:t>
            </a:r>
            <a:r>
              <a:rPr sz="1000" dirty="0">
                <a:latin typeface="微软雅黑" panose="020B0503020204020204" pitchFamily="34" charset="-122"/>
                <a:ea typeface="微软雅黑" panose="020B0503020204020204" pitchFamily="34" charset="-122"/>
                <a:cs typeface="微软雅黑" panose="020B0503020204020204" pitchFamily="34" charset="-122"/>
                <a:sym typeface="+mn-ea"/>
              </a:rPr>
              <a:t>提供包括传统授信、投行业务、个人金融业务等在内的全面丰富的金融产品，同时我们将通过不断的产品创新和研发，更好地为</a:t>
            </a:r>
            <a:r>
              <a:rPr lang="zh-CN" sz="1000" dirty="0">
                <a:latin typeface="微软雅黑" panose="020B0503020204020204" pitchFamily="34" charset="-122"/>
                <a:ea typeface="微软雅黑" panose="020B0503020204020204" pitchFamily="34" charset="-122"/>
                <a:cs typeface="微软雅黑" panose="020B0503020204020204" pitchFamily="34" charset="-122"/>
                <a:sym typeface="+mn-ea"/>
              </a:rPr>
              <a:t>企业</a:t>
            </a:r>
            <a:r>
              <a:rPr sz="1000" dirty="0">
                <a:latin typeface="微软雅黑" panose="020B0503020204020204" pitchFamily="34" charset="-122"/>
                <a:ea typeface="微软雅黑" panose="020B0503020204020204" pitchFamily="34" charset="-122"/>
                <a:cs typeface="微软雅黑" panose="020B0503020204020204" pitchFamily="34" charset="-122"/>
                <a:sym typeface="+mn-ea"/>
              </a:rPr>
              <a:t>提供服务。</a:t>
            </a:r>
          </a:p>
          <a:p>
            <a:pPr eaLnBrk="0" hangingPunct="0">
              <a:lnSpc>
                <a:spcPct val="150000"/>
              </a:lnSpc>
            </a:pPr>
            <a:r>
              <a:rPr sz="1200" b="1" dirty="0">
                <a:latin typeface="微软雅黑" panose="020B0503020204020204" pitchFamily="34" charset="-122"/>
                <a:ea typeface="微软雅黑" panose="020B0503020204020204" pitchFamily="34" charset="-122"/>
                <a:cs typeface="微软雅黑" panose="020B0503020204020204" pitchFamily="34" charset="-122"/>
                <a:sym typeface="+mn-ea"/>
              </a:rPr>
              <a:t>4、本土优势：</a:t>
            </a:r>
            <a:endParaRPr sz="10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eaLnBrk="0" hangingPunct="0">
              <a:lnSpc>
                <a:spcPct val="150000"/>
              </a:lnSpc>
            </a:pPr>
            <a:r>
              <a:rPr sz="1000" dirty="0">
                <a:latin typeface="微软雅黑" panose="020B0503020204020204" pitchFamily="34" charset="-122"/>
                <a:ea typeface="微软雅黑" panose="020B0503020204020204" pitchFamily="34" charset="-122"/>
                <a:cs typeface="微软雅黑" panose="020B0503020204020204" pitchFamily="34" charset="-122"/>
                <a:sym typeface="+mn-ea"/>
              </a:rPr>
              <a:t>中原银行作为唯一一家省级法人银行，员工超万人，</a:t>
            </a:r>
            <a:r>
              <a:rPr sz="1000" dirty="0" smtClean="0">
                <a:latin typeface="微软雅黑" panose="020B0503020204020204" pitchFamily="34" charset="-122"/>
                <a:ea typeface="微软雅黑" panose="020B0503020204020204" pitchFamily="34" charset="-122"/>
                <a:cs typeface="微软雅黑" panose="020B0503020204020204" pitchFamily="34" charset="-122"/>
                <a:sym typeface="+mn-ea"/>
              </a:rPr>
              <a:t>营业网点</a:t>
            </a:r>
            <a:r>
              <a:rPr lang="en-US" altLang="zh-CN" sz="1000"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460</a:t>
            </a:r>
            <a:r>
              <a:rPr lang="zh-CN" altLang="en-US" sz="1000" dirty="0" smtClean="0">
                <a:latin typeface="微软雅黑" panose="020B0503020204020204" pitchFamily="34" charset="-122"/>
                <a:ea typeface="微软雅黑" panose="020B0503020204020204" pitchFamily="34" charset="-122"/>
                <a:cs typeface="微软雅黑" panose="020B0503020204020204" pitchFamily="34" charset="-122"/>
                <a:sym typeface="+mn-ea"/>
              </a:rPr>
              <a:t>余</a:t>
            </a:r>
            <a:r>
              <a:rPr sz="1000" dirty="0">
                <a:latin typeface="微软雅黑" panose="020B0503020204020204" pitchFamily="34" charset="-122"/>
                <a:ea typeface="微软雅黑" panose="020B0503020204020204" pitchFamily="34" charset="-122"/>
                <a:cs typeface="微软雅黑" panose="020B0503020204020204" pitchFamily="34" charset="-122"/>
                <a:sym typeface="+mn-ea"/>
              </a:rPr>
              <a:t>家。201</a:t>
            </a:r>
            <a:r>
              <a:rPr lang="en-US" sz="1000" dirty="0">
                <a:latin typeface="微软雅黑" panose="020B0503020204020204" pitchFamily="34" charset="-122"/>
                <a:ea typeface="微软雅黑" panose="020B0503020204020204" pitchFamily="34" charset="-122"/>
                <a:cs typeface="微软雅黑" panose="020B0503020204020204" pitchFamily="34" charset="-122"/>
                <a:sym typeface="+mn-ea"/>
              </a:rPr>
              <a:t>7</a:t>
            </a:r>
            <a:r>
              <a:rPr sz="1000" dirty="0">
                <a:latin typeface="微软雅黑" panose="020B0503020204020204" pitchFamily="34" charset="-122"/>
                <a:ea typeface="微软雅黑" panose="020B0503020204020204" pitchFamily="34" charset="-122"/>
                <a:cs typeface="微软雅黑" panose="020B0503020204020204" pitchFamily="34" charset="-122"/>
                <a:sym typeface="+mn-ea"/>
              </a:rPr>
              <a:t>年底在郑员工将突破</a:t>
            </a:r>
            <a:r>
              <a:rPr lang="en-US" sz="1000" dirty="0">
                <a:latin typeface="微软雅黑" panose="020B0503020204020204" pitchFamily="34" charset="-122"/>
                <a:ea typeface="微软雅黑" panose="020B0503020204020204" pitchFamily="34" charset="-122"/>
                <a:cs typeface="微软雅黑" panose="020B0503020204020204" pitchFamily="34" charset="-122"/>
                <a:sym typeface="+mn-ea"/>
              </a:rPr>
              <a:t>1500</a:t>
            </a:r>
            <a:r>
              <a:rPr sz="1000" dirty="0">
                <a:latin typeface="微软雅黑" panose="020B0503020204020204" pitchFamily="34" charset="-122"/>
                <a:ea typeface="微软雅黑" panose="020B0503020204020204" pitchFamily="34" charset="-122"/>
                <a:cs typeface="微软雅黑" panose="020B0503020204020204" pitchFamily="34" charset="-122"/>
                <a:sym typeface="+mn-ea"/>
              </a:rPr>
              <a:t>人，营业网点达</a:t>
            </a:r>
            <a:r>
              <a:rPr lang="zh-CN" sz="1000" dirty="0">
                <a:latin typeface="微软雅黑" panose="020B0503020204020204" pitchFamily="34" charset="-122"/>
                <a:ea typeface="微软雅黑" panose="020B0503020204020204" pitchFamily="34" charset="-122"/>
                <a:cs typeface="微软雅黑" panose="020B0503020204020204" pitchFamily="34" charset="-122"/>
                <a:sym typeface="+mn-ea"/>
              </a:rPr>
              <a:t>到</a:t>
            </a:r>
            <a:r>
              <a:rPr sz="1000" dirty="0">
                <a:latin typeface="微软雅黑" panose="020B0503020204020204" pitchFamily="34" charset="-122"/>
                <a:ea typeface="微软雅黑" panose="020B0503020204020204" pitchFamily="34" charset="-122"/>
                <a:cs typeface="微软雅黑" panose="020B0503020204020204" pitchFamily="34" charset="-122"/>
                <a:sym typeface="+mn-ea"/>
              </a:rPr>
              <a:t>2</a:t>
            </a:r>
            <a:r>
              <a:rPr lang="en-US" sz="1000" dirty="0">
                <a:latin typeface="微软雅黑" panose="020B0503020204020204" pitchFamily="34" charset="-122"/>
                <a:ea typeface="微软雅黑" panose="020B0503020204020204" pitchFamily="34" charset="-122"/>
                <a:cs typeface="微软雅黑" panose="020B0503020204020204" pitchFamily="34" charset="-122"/>
                <a:sym typeface="+mn-ea"/>
              </a:rPr>
              <a:t>7</a:t>
            </a:r>
            <a:r>
              <a:rPr sz="1000" dirty="0">
                <a:latin typeface="微软雅黑" panose="020B0503020204020204" pitchFamily="34" charset="-122"/>
                <a:ea typeface="微软雅黑" panose="020B0503020204020204" pitchFamily="34" charset="-122"/>
                <a:cs typeface="微软雅黑" panose="020B0503020204020204" pitchFamily="34" charset="-122"/>
                <a:sym typeface="+mn-ea"/>
              </a:rPr>
              <a:t>家。</a:t>
            </a:r>
          </a:p>
          <a:p>
            <a:pPr eaLnBrk="0" hangingPunct="0">
              <a:lnSpc>
                <a:spcPct val="150000"/>
              </a:lnSpc>
            </a:pPr>
            <a:r>
              <a:rPr sz="1200" b="1" dirty="0">
                <a:latin typeface="微软雅黑" panose="020B0503020204020204" pitchFamily="34" charset="-122"/>
                <a:ea typeface="微软雅黑" panose="020B0503020204020204" pitchFamily="34" charset="-122"/>
                <a:cs typeface="微软雅黑" panose="020B0503020204020204" pitchFamily="34" charset="-122"/>
                <a:sym typeface="+mn-ea"/>
              </a:rPr>
              <a:t>5、客户资源优势：</a:t>
            </a:r>
          </a:p>
          <a:p>
            <a:pPr eaLnBrk="0" hangingPunct="0">
              <a:lnSpc>
                <a:spcPct val="150000"/>
              </a:lnSpc>
            </a:pPr>
            <a:r>
              <a:rPr sz="1000" dirty="0">
                <a:latin typeface="微软雅黑" panose="020B0503020204020204" pitchFamily="34" charset="-122"/>
                <a:ea typeface="微软雅黑" panose="020B0503020204020204" pitchFamily="34" charset="-122"/>
                <a:cs typeface="微软雅黑" panose="020B0503020204020204" pitchFamily="34" charset="-122"/>
                <a:sym typeface="+mn-ea"/>
              </a:rPr>
              <a:t>中原银行目前拥有授信客户逾万家，涵盖河南省内主要大型央企、国企、上市公司，并且与省、市政府关系密切，与省内各地市均已签订战略合作协议，通过中原银行为媒介，能为贵单位提供相应的支持，实现双赢。</a:t>
            </a:r>
          </a:p>
        </p:txBody>
      </p:sp>
      <p:sp>
        <p:nvSpPr>
          <p:cNvPr id="20484" name="Parallelogram 22"/>
          <p:cNvSpPr/>
          <p:nvPr/>
        </p:nvSpPr>
        <p:spPr>
          <a:xfrm>
            <a:off x="7596188" y="1536700"/>
            <a:ext cx="1658937" cy="3606800"/>
          </a:xfrm>
          <a:prstGeom prst="parallelogram">
            <a:avLst>
              <a:gd name="adj" fmla="val 25000"/>
            </a:avLst>
          </a:prstGeom>
          <a:solidFill>
            <a:srgbClr val="005DA2">
              <a:alpha val="69019"/>
            </a:srgbClr>
          </a:solidFill>
          <a:ln w="25400">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485" name="直接连接符 12"/>
          <p:cNvSpPr/>
          <p:nvPr/>
        </p:nvSpPr>
        <p:spPr>
          <a:xfrm>
            <a:off x="849948" y="911543"/>
            <a:ext cx="5472112" cy="0"/>
          </a:xfrm>
          <a:prstGeom prst="line">
            <a:avLst/>
          </a:prstGeom>
          <a:ln w="9525" cap="flat" cmpd="sng">
            <a:solidFill>
              <a:schemeClr val="accent1"/>
            </a:solidFill>
            <a:prstDash val="solid"/>
            <a:bevel/>
            <a:headEnd type="none" w="med" len="med"/>
            <a:tailEnd type="none" w="med" len="med"/>
          </a:ln>
        </p:spPr>
      </p:sp>
      <p:grpSp>
        <p:nvGrpSpPr>
          <p:cNvPr id="20486" name="组合 25"/>
          <p:cNvGrpSpPr/>
          <p:nvPr/>
        </p:nvGrpSpPr>
        <p:grpSpPr>
          <a:xfrm>
            <a:off x="6022023" y="444818"/>
            <a:ext cx="341312" cy="341312"/>
            <a:chOff x="0" y="0"/>
            <a:chExt cx="432048" cy="432834"/>
          </a:xfrm>
        </p:grpSpPr>
        <p:sp>
          <p:nvSpPr>
            <p:cNvPr id="20487" name="椭圆 22"/>
            <p:cNvSpPr/>
            <p:nvPr/>
          </p:nvSpPr>
          <p:spPr>
            <a:xfrm>
              <a:off x="0" y="0"/>
              <a:ext cx="432048" cy="432834"/>
            </a:xfrm>
            <a:prstGeom prst="ellipse">
              <a:avLst/>
            </a:prstGeom>
            <a:solidFill>
              <a:schemeClr val="accent1"/>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488" name="Freeform 59"/>
            <p:cNvSpPr/>
            <p:nvPr/>
          </p:nvSpPr>
          <p:spPr>
            <a:xfrm>
              <a:off x="96134" y="91078"/>
              <a:ext cx="239780" cy="250679"/>
            </a:xfrm>
            <a:custGeom>
              <a:avLst/>
              <a:gdLst/>
              <a:ahLst/>
              <a:cxnLst>
                <a:cxn ang="0">
                  <a:pos x="233589" y="215279"/>
                </a:cxn>
                <a:cxn ang="0">
                  <a:pos x="195621" y="250267"/>
                </a:cxn>
                <a:cxn ang="0">
                  <a:pos x="172097" y="229686"/>
                </a:cxn>
                <a:cxn ang="0">
                  <a:pos x="181176" y="209517"/>
                </a:cxn>
                <a:cxn ang="0">
                  <a:pos x="195621" y="221042"/>
                </a:cxn>
                <a:cxn ang="0">
                  <a:pos x="227812" y="195110"/>
                </a:cxn>
                <a:cxn ang="0">
                  <a:pos x="233589" y="215279"/>
                </a:cxn>
                <a:cxn ang="0">
                  <a:pos x="195621" y="203754"/>
                </a:cxn>
                <a:cxn ang="0">
                  <a:pos x="157652" y="221042"/>
                </a:cxn>
                <a:cxn ang="0">
                  <a:pos x="174986" y="250267"/>
                </a:cxn>
                <a:cxn ang="0">
                  <a:pos x="0" y="238742"/>
                </a:cxn>
                <a:cxn ang="0">
                  <a:pos x="11968" y="23051"/>
                </a:cxn>
                <a:cxn ang="0">
                  <a:pos x="32191" y="34988"/>
                </a:cxn>
                <a:cxn ang="0">
                  <a:pos x="78826" y="34988"/>
                </a:cxn>
                <a:cxn ang="0">
                  <a:pos x="90382" y="23051"/>
                </a:cxn>
                <a:cxn ang="0">
                  <a:pos x="113906" y="58039"/>
                </a:cxn>
                <a:cxn ang="0">
                  <a:pos x="137430" y="23051"/>
                </a:cxn>
                <a:cxn ang="0">
                  <a:pos x="148986" y="34988"/>
                </a:cxn>
                <a:cxn ang="0">
                  <a:pos x="195621" y="34988"/>
                </a:cxn>
                <a:cxn ang="0">
                  <a:pos x="215843" y="23051"/>
                </a:cxn>
                <a:cxn ang="0">
                  <a:pos x="227812" y="183173"/>
                </a:cxn>
                <a:cxn ang="0">
                  <a:pos x="195621" y="203754"/>
                </a:cxn>
                <a:cxn ang="0">
                  <a:pos x="32191" y="200872"/>
                </a:cxn>
                <a:cxn ang="0">
                  <a:pos x="116795" y="209517"/>
                </a:cxn>
                <a:cxn ang="0">
                  <a:pos x="116795" y="192228"/>
                </a:cxn>
                <a:cxn ang="0">
                  <a:pos x="32191" y="200872"/>
                </a:cxn>
                <a:cxn ang="0">
                  <a:pos x="184065" y="90146"/>
                </a:cxn>
                <a:cxn ang="0">
                  <a:pos x="32191" y="101671"/>
                </a:cxn>
                <a:cxn ang="0">
                  <a:pos x="184065" y="113608"/>
                </a:cxn>
                <a:cxn ang="0">
                  <a:pos x="184065" y="90146"/>
                </a:cxn>
                <a:cxn ang="0">
                  <a:pos x="184065" y="139541"/>
                </a:cxn>
                <a:cxn ang="0">
                  <a:pos x="93271" y="139541"/>
                </a:cxn>
                <a:cxn ang="0">
                  <a:pos x="32191" y="151066"/>
                </a:cxn>
                <a:cxn ang="0">
                  <a:pos x="93271" y="163003"/>
                </a:cxn>
                <a:cxn ang="0">
                  <a:pos x="184065" y="163003"/>
                </a:cxn>
                <a:cxn ang="0">
                  <a:pos x="184065" y="139541"/>
                </a:cxn>
                <a:cxn ang="0">
                  <a:pos x="172097" y="46514"/>
                </a:cxn>
                <a:cxn ang="0">
                  <a:pos x="160541" y="11525"/>
                </a:cxn>
                <a:cxn ang="0">
                  <a:pos x="184065" y="11525"/>
                </a:cxn>
                <a:cxn ang="0">
                  <a:pos x="172097" y="46514"/>
                </a:cxn>
                <a:cxn ang="0">
                  <a:pos x="113906" y="46514"/>
                </a:cxn>
                <a:cxn ang="0">
                  <a:pos x="102350" y="11525"/>
                </a:cxn>
                <a:cxn ang="0">
                  <a:pos x="125461" y="11525"/>
                </a:cxn>
                <a:cxn ang="0">
                  <a:pos x="113906" y="46514"/>
                </a:cxn>
                <a:cxn ang="0">
                  <a:pos x="55715" y="46514"/>
                </a:cxn>
                <a:cxn ang="0">
                  <a:pos x="43746" y="11525"/>
                </a:cxn>
                <a:cxn ang="0">
                  <a:pos x="67270" y="11525"/>
                </a:cxn>
                <a:cxn ang="0">
                  <a:pos x="55715" y="46514"/>
                </a:cxn>
              </a:cxnLst>
              <a:rect l="0" t="0" r="0" b="0"/>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w="9525">
              <a:noFill/>
            </a:ln>
          </p:spPr>
          <p:txBody>
            <a:bodyPr/>
            <a:lstStyle/>
            <a:p>
              <a:endParaRPr lang="zh-CN" altLang="en-US"/>
            </a:p>
          </p:txBody>
        </p:sp>
      </p:grpSp>
      <p:grpSp>
        <p:nvGrpSpPr>
          <p:cNvPr id="20489" name="组合 28"/>
          <p:cNvGrpSpPr/>
          <p:nvPr/>
        </p:nvGrpSpPr>
        <p:grpSpPr>
          <a:xfrm>
            <a:off x="5037773" y="444818"/>
            <a:ext cx="341312" cy="341312"/>
            <a:chOff x="0" y="0"/>
            <a:chExt cx="432048" cy="432048"/>
          </a:xfrm>
        </p:grpSpPr>
        <p:sp>
          <p:nvSpPr>
            <p:cNvPr id="20490" name="椭圆 65"/>
            <p:cNvSpPr/>
            <p:nvPr/>
          </p:nvSpPr>
          <p:spPr>
            <a:xfrm>
              <a:off x="0" y="0"/>
              <a:ext cx="432048" cy="432048"/>
            </a:xfrm>
            <a:prstGeom prst="ellipse">
              <a:avLst/>
            </a:prstGeom>
            <a:solidFill>
              <a:srgbClr val="F79600"/>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491" name="Freeform 110"/>
            <p:cNvSpPr/>
            <p:nvPr/>
          </p:nvSpPr>
          <p:spPr>
            <a:xfrm>
              <a:off x="103078" y="91593"/>
              <a:ext cx="250679" cy="248862"/>
            </a:xfrm>
            <a:custGeom>
              <a:avLst/>
              <a:gdLst/>
              <a:ahLst/>
              <a:cxnLst>
                <a:cxn ang="0">
                  <a:pos x="250267" y="224885"/>
                </a:cxn>
                <a:cxn ang="0">
                  <a:pos x="250267" y="224885"/>
                </a:cxn>
                <a:cxn ang="0">
                  <a:pos x="226805" y="248449"/>
                </a:cxn>
                <a:cxn ang="0">
                  <a:pos x="209517" y="242661"/>
                </a:cxn>
                <a:cxn ang="0">
                  <a:pos x="142422" y="172384"/>
                </a:cxn>
                <a:cxn ang="0">
                  <a:pos x="93027" y="187267"/>
                </a:cxn>
                <a:cxn ang="0">
                  <a:pos x="0" y="93427"/>
                </a:cxn>
                <a:cxn ang="0">
                  <a:pos x="93027" y="0"/>
                </a:cxn>
                <a:cxn ang="0">
                  <a:pos x="186054" y="93427"/>
                </a:cxn>
                <a:cxn ang="0">
                  <a:pos x="174529" y="140553"/>
                </a:cxn>
                <a:cxn ang="0">
                  <a:pos x="241623" y="207523"/>
                </a:cxn>
                <a:cxn ang="0">
                  <a:pos x="250267" y="224885"/>
                </a:cxn>
                <a:cxn ang="0">
                  <a:pos x="93027" y="23563"/>
                </a:cxn>
                <a:cxn ang="0">
                  <a:pos x="93027" y="23563"/>
                </a:cxn>
                <a:cxn ang="0">
                  <a:pos x="23051" y="93427"/>
                </a:cxn>
                <a:cxn ang="0">
                  <a:pos x="93027" y="163703"/>
                </a:cxn>
                <a:cxn ang="0">
                  <a:pos x="163003" y="93427"/>
                </a:cxn>
                <a:cxn ang="0">
                  <a:pos x="93027" y="23563"/>
                </a:cxn>
                <a:cxn ang="0">
                  <a:pos x="133778" y="105415"/>
                </a:cxn>
                <a:cxn ang="0">
                  <a:pos x="133778" y="105415"/>
                </a:cxn>
                <a:cxn ang="0">
                  <a:pos x="104552" y="105415"/>
                </a:cxn>
                <a:cxn ang="0">
                  <a:pos x="104552" y="131459"/>
                </a:cxn>
                <a:cxn ang="0">
                  <a:pos x="93027" y="143447"/>
                </a:cxn>
                <a:cxn ang="0">
                  <a:pos x="81502" y="131459"/>
                </a:cxn>
                <a:cxn ang="0">
                  <a:pos x="81502" y="105415"/>
                </a:cxn>
                <a:cxn ang="0">
                  <a:pos x="55158" y="105415"/>
                </a:cxn>
                <a:cxn ang="0">
                  <a:pos x="43632" y="93427"/>
                </a:cxn>
                <a:cxn ang="0">
                  <a:pos x="55158" y="81852"/>
                </a:cxn>
                <a:cxn ang="0">
                  <a:pos x="81502" y="81852"/>
                </a:cxn>
                <a:cxn ang="0">
                  <a:pos x="81502" y="52501"/>
                </a:cxn>
                <a:cxn ang="0">
                  <a:pos x="93027" y="40926"/>
                </a:cxn>
                <a:cxn ang="0">
                  <a:pos x="104552" y="52501"/>
                </a:cxn>
                <a:cxn ang="0">
                  <a:pos x="104552" y="81852"/>
                </a:cxn>
                <a:cxn ang="0">
                  <a:pos x="133778" y="81852"/>
                </a:cxn>
                <a:cxn ang="0">
                  <a:pos x="145303" y="93427"/>
                </a:cxn>
                <a:cxn ang="0">
                  <a:pos x="133778" y="105415"/>
                </a:cxn>
              </a:cxnLst>
              <a:rect l="0" t="0" r="0" b="0"/>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w="9525">
              <a:noFill/>
            </a:ln>
          </p:spPr>
          <p:txBody>
            <a:bodyPr/>
            <a:lstStyle/>
            <a:p>
              <a:endParaRPr lang="zh-CN" altLang="en-US"/>
            </a:p>
          </p:txBody>
        </p:sp>
      </p:grpSp>
      <p:grpSp>
        <p:nvGrpSpPr>
          <p:cNvPr id="20492" name="组合 31"/>
          <p:cNvGrpSpPr/>
          <p:nvPr/>
        </p:nvGrpSpPr>
        <p:grpSpPr>
          <a:xfrm>
            <a:off x="5541010" y="444818"/>
            <a:ext cx="341313" cy="341312"/>
            <a:chOff x="0" y="0"/>
            <a:chExt cx="432833" cy="432834"/>
          </a:xfrm>
        </p:grpSpPr>
        <p:sp>
          <p:nvSpPr>
            <p:cNvPr id="20493" name="椭圆 16"/>
            <p:cNvSpPr/>
            <p:nvPr/>
          </p:nvSpPr>
          <p:spPr>
            <a:xfrm>
              <a:off x="0" y="0"/>
              <a:ext cx="432833" cy="432834"/>
            </a:xfrm>
            <a:prstGeom prst="ellipse">
              <a:avLst/>
            </a:prstGeom>
            <a:solidFill>
              <a:srgbClr val="7F7F7F"/>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494" name="Freeform 16"/>
            <p:cNvSpPr/>
            <p:nvPr/>
          </p:nvSpPr>
          <p:spPr>
            <a:xfrm>
              <a:off x="118324" y="102885"/>
              <a:ext cx="196183" cy="227065"/>
            </a:xfrm>
            <a:custGeom>
              <a:avLst/>
              <a:gdLst/>
              <a:ahLst/>
              <a:cxnLst>
                <a:cxn ang="0">
                  <a:pos x="184206" y="226654"/>
                </a:cxn>
                <a:cxn ang="0">
                  <a:pos x="184206" y="226654"/>
                </a:cxn>
                <a:cxn ang="0">
                  <a:pos x="172228" y="226654"/>
                </a:cxn>
                <a:cxn ang="0">
                  <a:pos x="172228" y="0"/>
                </a:cxn>
                <a:cxn ang="0">
                  <a:pos x="184206" y="0"/>
                </a:cxn>
                <a:cxn ang="0">
                  <a:pos x="195770" y="11518"/>
                </a:cxn>
                <a:cxn ang="0">
                  <a:pos x="195770" y="215136"/>
                </a:cxn>
                <a:cxn ang="0">
                  <a:pos x="184206" y="226654"/>
                </a:cxn>
                <a:cxn ang="0">
                  <a:pos x="23542" y="215136"/>
                </a:cxn>
                <a:cxn ang="0">
                  <a:pos x="23542" y="215136"/>
                </a:cxn>
                <a:cxn ang="0">
                  <a:pos x="23542" y="203618"/>
                </a:cxn>
                <a:cxn ang="0">
                  <a:pos x="43780" y="203618"/>
                </a:cxn>
                <a:cxn ang="0">
                  <a:pos x="67322" y="180171"/>
                </a:cxn>
                <a:cxn ang="0">
                  <a:pos x="43780" y="156724"/>
                </a:cxn>
                <a:cxn ang="0">
                  <a:pos x="23542" y="156724"/>
                </a:cxn>
                <a:cxn ang="0">
                  <a:pos x="23542" y="136568"/>
                </a:cxn>
                <a:cxn ang="0">
                  <a:pos x="43780" y="136568"/>
                </a:cxn>
                <a:cxn ang="0">
                  <a:pos x="67322" y="113121"/>
                </a:cxn>
                <a:cxn ang="0">
                  <a:pos x="43780" y="90086"/>
                </a:cxn>
                <a:cxn ang="0">
                  <a:pos x="23542" y="90086"/>
                </a:cxn>
                <a:cxn ang="0">
                  <a:pos x="23542" y="69518"/>
                </a:cxn>
                <a:cxn ang="0">
                  <a:pos x="43780" y="69518"/>
                </a:cxn>
                <a:cxn ang="0">
                  <a:pos x="67322" y="46483"/>
                </a:cxn>
                <a:cxn ang="0">
                  <a:pos x="43780" y="23036"/>
                </a:cxn>
                <a:cxn ang="0">
                  <a:pos x="23542" y="23036"/>
                </a:cxn>
                <a:cxn ang="0">
                  <a:pos x="23542" y="11518"/>
                </a:cxn>
                <a:cxn ang="0">
                  <a:pos x="35106" y="0"/>
                </a:cxn>
                <a:cxn ang="0">
                  <a:pos x="160664" y="0"/>
                </a:cxn>
                <a:cxn ang="0">
                  <a:pos x="160664" y="226654"/>
                </a:cxn>
                <a:cxn ang="0">
                  <a:pos x="35106" y="226654"/>
                </a:cxn>
                <a:cxn ang="0">
                  <a:pos x="23542" y="215136"/>
                </a:cxn>
                <a:cxn ang="0">
                  <a:pos x="55757" y="46483"/>
                </a:cxn>
                <a:cxn ang="0">
                  <a:pos x="55757" y="46483"/>
                </a:cxn>
                <a:cxn ang="0">
                  <a:pos x="43780" y="58000"/>
                </a:cxn>
                <a:cxn ang="0">
                  <a:pos x="11977" y="58000"/>
                </a:cxn>
                <a:cxn ang="0">
                  <a:pos x="0" y="46483"/>
                </a:cxn>
                <a:cxn ang="0">
                  <a:pos x="11977" y="34965"/>
                </a:cxn>
                <a:cxn ang="0">
                  <a:pos x="43780" y="34965"/>
                </a:cxn>
                <a:cxn ang="0">
                  <a:pos x="55757" y="46483"/>
                </a:cxn>
                <a:cxn ang="0">
                  <a:pos x="11977" y="101603"/>
                </a:cxn>
                <a:cxn ang="0">
                  <a:pos x="11977" y="101603"/>
                </a:cxn>
                <a:cxn ang="0">
                  <a:pos x="43780" y="101603"/>
                </a:cxn>
                <a:cxn ang="0">
                  <a:pos x="55757" y="113121"/>
                </a:cxn>
                <a:cxn ang="0">
                  <a:pos x="43780" y="125050"/>
                </a:cxn>
                <a:cxn ang="0">
                  <a:pos x="11977" y="125050"/>
                </a:cxn>
                <a:cxn ang="0">
                  <a:pos x="0" y="113121"/>
                </a:cxn>
                <a:cxn ang="0">
                  <a:pos x="11977" y="101603"/>
                </a:cxn>
                <a:cxn ang="0">
                  <a:pos x="11977" y="168653"/>
                </a:cxn>
                <a:cxn ang="0">
                  <a:pos x="11977" y="168653"/>
                </a:cxn>
                <a:cxn ang="0">
                  <a:pos x="43780" y="168653"/>
                </a:cxn>
                <a:cxn ang="0">
                  <a:pos x="55757" y="180171"/>
                </a:cxn>
                <a:cxn ang="0">
                  <a:pos x="43780" y="191689"/>
                </a:cxn>
                <a:cxn ang="0">
                  <a:pos x="11977" y="191689"/>
                </a:cxn>
                <a:cxn ang="0">
                  <a:pos x="0" y="180171"/>
                </a:cxn>
                <a:cxn ang="0">
                  <a:pos x="11977" y="168653"/>
                </a:cxn>
              </a:cxnLst>
              <a:rect l="0" t="0" r="0" b="0"/>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w="9525">
              <a:noFill/>
            </a:ln>
          </p:spPr>
          <p:txBody>
            <a:bodyPr/>
            <a:lstStyle/>
            <a:p>
              <a:endParaRPr lang="zh-CN" altLang="en-US"/>
            </a:p>
          </p:txBody>
        </p:sp>
      </p:grpSp>
      <p:grpSp>
        <p:nvGrpSpPr>
          <p:cNvPr id="20495" name="组合 34"/>
          <p:cNvGrpSpPr/>
          <p:nvPr/>
        </p:nvGrpSpPr>
        <p:grpSpPr>
          <a:xfrm>
            <a:off x="4028123" y="444818"/>
            <a:ext cx="341312" cy="341312"/>
            <a:chOff x="0" y="0"/>
            <a:chExt cx="432833" cy="432834"/>
          </a:xfrm>
        </p:grpSpPr>
        <p:sp>
          <p:nvSpPr>
            <p:cNvPr id="20496" name="椭圆 16"/>
            <p:cNvSpPr/>
            <p:nvPr/>
          </p:nvSpPr>
          <p:spPr>
            <a:xfrm>
              <a:off x="0" y="0"/>
              <a:ext cx="432833" cy="432834"/>
            </a:xfrm>
            <a:prstGeom prst="ellipse">
              <a:avLst/>
            </a:prstGeom>
            <a:solidFill>
              <a:schemeClr val="accent1"/>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497" name="Freeform 75"/>
            <p:cNvSpPr/>
            <p:nvPr/>
          </p:nvSpPr>
          <p:spPr>
            <a:xfrm>
              <a:off x="91984" y="111059"/>
              <a:ext cx="248863" cy="210716"/>
            </a:xfrm>
            <a:custGeom>
              <a:avLst/>
              <a:gdLst/>
              <a:ahLst/>
              <a:cxnLst>
                <a:cxn ang="0">
                  <a:pos x="236461" y="210303"/>
                </a:cxn>
                <a:cxn ang="0">
                  <a:pos x="236461" y="210303"/>
                </a:cxn>
                <a:cxn ang="0">
                  <a:pos x="11575" y="210303"/>
                </a:cxn>
                <a:cxn ang="0">
                  <a:pos x="0" y="198734"/>
                </a:cxn>
                <a:cxn ang="0">
                  <a:pos x="0" y="11569"/>
                </a:cxn>
                <a:cxn ang="0">
                  <a:pos x="11575" y="0"/>
                </a:cxn>
                <a:cxn ang="0">
                  <a:pos x="23150" y="11569"/>
                </a:cxn>
                <a:cxn ang="0">
                  <a:pos x="23150" y="160723"/>
                </a:cxn>
                <a:cxn ang="0">
                  <a:pos x="23150" y="186752"/>
                </a:cxn>
                <a:cxn ang="0">
                  <a:pos x="236461" y="186752"/>
                </a:cxn>
                <a:cxn ang="0">
                  <a:pos x="248450" y="198734"/>
                </a:cxn>
                <a:cxn ang="0">
                  <a:pos x="236461" y="210303"/>
                </a:cxn>
                <a:cxn ang="0">
                  <a:pos x="210417" y="175183"/>
                </a:cxn>
                <a:cxn ang="0">
                  <a:pos x="210417" y="175183"/>
                </a:cxn>
                <a:cxn ang="0">
                  <a:pos x="186854" y="175183"/>
                </a:cxn>
                <a:cxn ang="0">
                  <a:pos x="175279" y="163615"/>
                </a:cxn>
                <a:cxn ang="0">
                  <a:pos x="175279" y="81807"/>
                </a:cxn>
                <a:cxn ang="0">
                  <a:pos x="186854" y="70239"/>
                </a:cxn>
                <a:cxn ang="0">
                  <a:pos x="210417" y="70239"/>
                </a:cxn>
                <a:cxn ang="0">
                  <a:pos x="221992" y="81807"/>
                </a:cxn>
                <a:cxn ang="0">
                  <a:pos x="221992" y="163615"/>
                </a:cxn>
                <a:cxn ang="0">
                  <a:pos x="210417" y="175183"/>
                </a:cxn>
                <a:cxn ang="0">
                  <a:pos x="143034" y="175183"/>
                </a:cxn>
                <a:cxn ang="0">
                  <a:pos x="143034" y="175183"/>
                </a:cxn>
                <a:cxn ang="0">
                  <a:pos x="119884" y="175183"/>
                </a:cxn>
                <a:cxn ang="0">
                  <a:pos x="107896" y="163615"/>
                </a:cxn>
                <a:cxn ang="0">
                  <a:pos x="107896" y="35119"/>
                </a:cxn>
                <a:cxn ang="0">
                  <a:pos x="119884" y="23551"/>
                </a:cxn>
                <a:cxn ang="0">
                  <a:pos x="143034" y="23551"/>
                </a:cxn>
                <a:cxn ang="0">
                  <a:pos x="154609" y="35119"/>
                </a:cxn>
                <a:cxn ang="0">
                  <a:pos x="154609" y="163615"/>
                </a:cxn>
                <a:cxn ang="0">
                  <a:pos x="143034" y="175183"/>
                </a:cxn>
                <a:cxn ang="0">
                  <a:pos x="78958" y="175183"/>
                </a:cxn>
                <a:cxn ang="0">
                  <a:pos x="78958" y="175183"/>
                </a:cxn>
                <a:cxn ang="0">
                  <a:pos x="55395" y="175183"/>
                </a:cxn>
                <a:cxn ang="0">
                  <a:pos x="43820" y="163615"/>
                </a:cxn>
                <a:cxn ang="0">
                  <a:pos x="43820" y="140064"/>
                </a:cxn>
                <a:cxn ang="0">
                  <a:pos x="55395" y="128495"/>
                </a:cxn>
                <a:cxn ang="0">
                  <a:pos x="78958" y="128495"/>
                </a:cxn>
                <a:cxn ang="0">
                  <a:pos x="90533" y="140064"/>
                </a:cxn>
                <a:cxn ang="0">
                  <a:pos x="90533" y="163615"/>
                </a:cxn>
                <a:cxn ang="0">
                  <a:pos x="78958" y="175183"/>
                </a:cxn>
              </a:cxnLst>
              <a:rect l="0" t="0" r="0" b="0"/>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w="9525">
              <a:noFill/>
            </a:ln>
          </p:spPr>
          <p:txBody>
            <a:bodyPr/>
            <a:lstStyle/>
            <a:p>
              <a:endParaRPr lang="zh-CN" altLang="en-US"/>
            </a:p>
          </p:txBody>
        </p:sp>
      </p:grpSp>
      <p:grpSp>
        <p:nvGrpSpPr>
          <p:cNvPr id="20498" name="组合 37"/>
          <p:cNvGrpSpPr/>
          <p:nvPr/>
        </p:nvGrpSpPr>
        <p:grpSpPr>
          <a:xfrm>
            <a:off x="4532948" y="444818"/>
            <a:ext cx="341312" cy="341312"/>
            <a:chOff x="0" y="0"/>
            <a:chExt cx="432833" cy="432834"/>
          </a:xfrm>
        </p:grpSpPr>
        <p:sp>
          <p:nvSpPr>
            <p:cNvPr id="20499" name="椭圆 16"/>
            <p:cNvSpPr/>
            <p:nvPr/>
          </p:nvSpPr>
          <p:spPr>
            <a:xfrm>
              <a:off x="0" y="0"/>
              <a:ext cx="432833" cy="432834"/>
            </a:xfrm>
            <a:prstGeom prst="ellipse">
              <a:avLst/>
            </a:prstGeom>
            <a:solidFill>
              <a:srgbClr val="3992DB"/>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500" name="Freeform 84"/>
            <p:cNvSpPr/>
            <p:nvPr/>
          </p:nvSpPr>
          <p:spPr>
            <a:xfrm>
              <a:off x="101594" y="91986"/>
              <a:ext cx="248863" cy="248863"/>
            </a:xfrm>
            <a:custGeom>
              <a:avLst/>
              <a:gdLst/>
              <a:ahLst/>
              <a:cxnLst>
                <a:cxn ang="0">
                  <a:pos x="137247" y="110790"/>
                </a:cxn>
                <a:cxn ang="0">
                  <a:pos x="137247" y="110790"/>
                </a:cxn>
                <a:cxn ang="0">
                  <a:pos x="137247" y="0"/>
                </a:cxn>
                <a:cxn ang="0">
                  <a:pos x="248450" y="110790"/>
                </a:cxn>
                <a:cxn ang="0">
                  <a:pos x="137247" y="110790"/>
                </a:cxn>
                <a:cxn ang="0">
                  <a:pos x="114097" y="248450"/>
                </a:cxn>
                <a:cxn ang="0">
                  <a:pos x="114097" y="248450"/>
                </a:cxn>
                <a:cxn ang="0">
                  <a:pos x="0" y="134353"/>
                </a:cxn>
                <a:cxn ang="0">
                  <a:pos x="114097" y="23150"/>
                </a:cxn>
                <a:cxn ang="0">
                  <a:pos x="114097" y="134353"/>
                </a:cxn>
                <a:cxn ang="0">
                  <a:pos x="224886" y="134353"/>
                </a:cxn>
                <a:cxn ang="0">
                  <a:pos x="114097" y="248450"/>
                </a:cxn>
              </a:cxnLst>
              <a:rect l="0" t="0" r="0" b="0"/>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w="9525">
              <a:noFill/>
            </a:ln>
          </p:spPr>
          <p:txBody>
            <a:bodyPr/>
            <a:lstStyle/>
            <a:p>
              <a:endParaRPr lang="zh-CN" altLang="en-US"/>
            </a:p>
          </p:txBody>
        </p:sp>
      </p:gr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Parallelogram 21"/>
          <p:cNvSpPr/>
          <p:nvPr/>
        </p:nvSpPr>
        <p:spPr>
          <a:xfrm>
            <a:off x="7135813" y="-3175"/>
            <a:ext cx="1658937" cy="3606800"/>
          </a:xfrm>
          <a:prstGeom prst="parallelogram">
            <a:avLst>
              <a:gd name="adj" fmla="val 25000"/>
            </a:avLst>
          </a:prstGeom>
          <a:solidFill>
            <a:srgbClr val="005DA2">
              <a:alpha val="69019"/>
            </a:srgbClr>
          </a:solidFill>
          <a:ln w="25400">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482" name="Text Placeholder 4"/>
          <p:cNvSpPr/>
          <p:nvPr/>
        </p:nvSpPr>
        <p:spPr>
          <a:xfrm>
            <a:off x="285720" y="428610"/>
            <a:ext cx="3665251" cy="386080"/>
          </a:xfrm>
          <a:prstGeom prst="rect">
            <a:avLst/>
          </a:prstGeom>
          <a:noFill/>
          <a:ln w="9525">
            <a:noFill/>
          </a:ln>
        </p:spPr>
        <p:txBody>
          <a:bodyPr anchor="ctr"/>
          <a:lstStyle/>
          <a:p>
            <a:pPr algn="ctr"/>
            <a:r>
              <a:rPr lang="zh-CN" altLang="en-US" b="1" dirty="0" smtClean="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三、中原</a:t>
            </a:r>
            <a:r>
              <a:rPr lang="zh-CN" altLang="en-US"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银行服务小微情况介绍</a:t>
            </a:r>
            <a:endParaRPr lang="zh-CN" altLang="en-US" b="1"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0483" name="TextBox 4"/>
          <p:cNvSpPr/>
          <p:nvPr/>
        </p:nvSpPr>
        <p:spPr>
          <a:xfrm>
            <a:off x="463868" y="1037590"/>
            <a:ext cx="7037090" cy="3624071"/>
          </a:xfrm>
          <a:prstGeom prst="rect">
            <a:avLst/>
          </a:prstGeom>
          <a:noFill/>
          <a:ln w="9525">
            <a:noFill/>
          </a:ln>
        </p:spPr>
        <p:txBody>
          <a:bodyPr wrap="square" lIns="68584" tIns="34291" rIns="68584" bIns="34291" anchor="t">
            <a:spAutoFit/>
          </a:bodyPr>
          <a:lstStyle/>
          <a:p>
            <a:pPr algn="just" eaLnBrk="0" hangingPunct="0">
              <a:lnSpc>
                <a:spcPct val="150000"/>
              </a:lnSpc>
            </a:pPr>
            <a:r>
              <a:rPr sz="1200"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1.科技金融业务方面的创新与特色</a:t>
            </a:r>
            <a:endParaRPr sz="1000"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a:p>
            <a:pPr algn="just" eaLnBrk="0" hangingPunct="0">
              <a:lnSpc>
                <a:spcPct val="150000"/>
              </a:lnSpc>
            </a:pPr>
            <a:r>
              <a:rPr sz="1000"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 我行与河南省科技厅签订了《河南省科技金融“科技贷”业务合作协议书》，合作开展“科技贷”业务</a:t>
            </a:r>
          </a:p>
          <a:p>
            <a:pPr algn="just" eaLnBrk="0" hangingPunct="0">
              <a:lnSpc>
                <a:spcPct val="150000"/>
              </a:lnSpc>
            </a:pPr>
            <a:r>
              <a:rPr sz="1200"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2.围绕交易银行做大链式产品</a:t>
            </a:r>
            <a:endParaRPr sz="1000"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a:p>
            <a:pPr algn="just" eaLnBrk="0" hangingPunct="0">
              <a:lnSpc>
                <a:spcPct val="150000"/>
              </a:lnSpc>
            </a:pPr>
            <a:r>
              <a:rPr sz="1000"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截至 2017 年末，我行通过在线供应链累计为小微企业融资 860 笔，金额 12 </a:t>
            </a:r>
            <a:r>
              <a:rPr sz="1000"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亿元</a:t>
            </a:r>
            <a:endParaRPr sz="1000"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a:p>
            <a:pPr algn="just" eaLnBrk="0" hangingPunct="0">
              <a:lnSpc>
                <a:spcPct val="150000"/>
              </a:lnSpc>
            </a:pPr>
            <a:r>
              <a:rPr sz="1200"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3.全力打造大数据线上化产品</a:t>
            </a:r>
            <a:endParaRPr sz="1000"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a:p>
            <a:pPr algn="just" eaLnBrk="0" hangingPunct="0">
              <a:lnSpc>
                <a:spcPct val="150000"/>
              </a:lnSpc>
            </a:pPr>
            <a:r>
              <a:rPr sz="1000"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   </a:t>
            </a:r>
            <a:r>
              <a:rPr lang="zh-CN" sz="1000"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税单贷、永续贷等产品陆续上线</a:t>
            </a:r>
            <a:endParaRPr sz="1000"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a:p>
            <a:pPr algn="just" eaLnBrk="0" hangingPunct="0">
              <a:lnSpc>
                <a:spcPct val="150000"/>
              </a:lnSpc>
            </a:pPr>
            <a:r>
              <a:rPr sz="1200"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4.加快小微企业专属产品建设</a:t>
            </a:r>
            <a:endParaRPr sz="1000"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a:p>
            <a:pPr algn="just" eaLnBrk="0" hangingPunct="0">
              <a:lnSpc>
                <a:spcPct val="150000"/>
              </a:lnSpc>
            </a:pPr>
            <a:r>
              <a:rPr sz="1000"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  </a:t>
            </a:r>
            <a:r>
              <a:rPr sz="1000"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 量身打造“续贷宝、农贷 1+N、种子基金”等多款差异化产品</a:t>
            </a:r>
          </a:p>
          <a:p>
            <a:pPr algn="just" eaLnBrk="0" hangingPunct="0">
              <a:lnSpc>
                <a:spcPct val="150000"/>
              </a:lnSpc>
            </a:pPr>
            <a:r>
              <a:rPr sz="1200"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5.结合区域优势制订特色化产品</a:t>
            </a:r>
            <a:endParaRPr sz="1000"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a:p>
            <a:pPr algn="just" eaLnBrk="0" hangingPunct="0">
              <a:lnSpc>
                <a:spcPct val="150000"/>
              </a:lnSpc>
            </a:pPr>
            <a:r>
              <a:rPr sz="1000"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   </a:t>
            </a:r>
            <a:r>
              <a:rPr sz="1000"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各地市分行积极开展业务创新，依托本土优势，研发区域特色小微贷款产品。例如开封分行打造了“汴地金”</a:t>
            </a:r>
            <a:r>
              <a:rPr sz="1000"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支农品牌</a:t>
            </a:r>
            <a:endParaRPr sz="1000"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a:p>
            <a:pPr algn="just" eaLnBrk="0" hangingPunct="0">
              <a:lnSpc>
                <a:spcPct val="150000"/>
              </a:lnSpc>
            </a:pPr>
            <a:r>
              <a:rPr sz="1200" b="1" dirty="0">
                <a:solidFill>
                  <a:srgbClr val="262626"/>
                </a:solidFill>
                <a:latin typeface="微软雅黑" panose="020B0503020204020204" pitchFamily="34" charset="-122"/>
                <a:ea typeface="微软雅黑" panose="020B0503020204020204" pitchFamily="34" charset="-122"/>
                <a:sym typeface="+mn-ea"/>
              </a:rPr>
              <a:t>6、朋友圈建设</a:t>
            </a:r>
            <a:endParaRPr sz="1000"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a:p>
            <a:pPr algn="just" eaLnBrk="0" hangingPunct="0">
              <a:lnSpc>
                <a:spcPct val="150000"/>
              </a:lnSpc>
            </a:pPr>
            <a:r>
              <a:rPr sz="1000"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  </a:t>
            </a:r>
            <a:r>
              <a:rPr lang="zh-CN" sz="1000"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保持同</a:t>
            </a:r>
            <a:r>
              <a:rPr lang="zh-CN" altLang="en-US" sz="1000" dirty="0">
                <a:latin typeface="微软雅黑" panose="020B0503020204020204" pitchFamily="34" charset="-122"/>
                <a:ea typeface="微软雅黑" panose="020B0503020204020204" pitchFamily="34" charset="-122"/>
                <a:sym typeface="+mn-ea"/>
              </a:rPr>
              <a:t>银行、信托、券商、保险等金融同业深入交流，沟通</a:t>
            </a:r>
            <a:r>
              <a:rPr lang="zh-CN" altLang="en-US" sz="1000" dirty="0" smtClean="0">
                <a:latin typeface="微软雅黑" panose="020B0503020204020204" pitchFamily="34" charset="-122"/>
                <a:ea typeface="微软雅黑" panose="020B0503020204020204" pitchFamily="34" charset="-122"/>
                <a:sym typeface="+mn-ea"/>
              </a:rPr>
              <a:t>合作</a:t>
            </a:r>
            <a:endParaRPr lang="en-US" altLang="zh-CN" sz="1000" dirty="0" smtClean="0">
              <a:latin typeface="微软雅黑" panose="020B0503020204020204" pitchFamily="34" charset="-122"/>
              <a:ea typeface="微软雅黑" panose="020B0503020204020204" pitchFamily="34" charset="-122"/>
              <a:sym typeface="+mn-ea"/>
            </a:endParaRPr>
          </a:p>
          <a:p>
            <a:pPr algn="just" eaLnBrk="0" hangingPunct="0">
              <a:lnSpc>
                <a:spcPct val="150000"/>
              </a:lnSpc>
            </a:pPr>
            <a:r>
              <a:rPr lang="en-US" altLang="zh-CN" sz="1200" b="1" dirty="0" smtClean="0">
                <a:solidFill>
                  <a:srgbClr val="262626"/>
                </a:solidFill>
                <a:latin typeface="微软雅黑" panose="020B0503020204020204" pitchFamily="34" charset="-122"/>
                <a:ea typeface="微软雅黑" panose="020B0503020204020204" pitchFamily="34" charset="-122"/>
                <a:sym typeface="+mn-ea"/>
              </a:rPr>
              <a:t>7</a:t>
            </a:r>
            <a:r>
              <a:rPr lang="zh-CN" altLang="en-US" sz="1200" b="1" dirty="0" smtClean="0">
                <a:solidFill>
                  <a:srgbClr val="262626"/>
                </a:solidFill>
                <a:latin typeface="微软雅黑" panose="020B0503020204020204" pitchFamily="34" charset="-122"/>
                <a:ea typeface="微软雅黑" panose="020B0503020204020204" pitchFamily="34" charset="-122"/>
                <a:sym typeface="+mn-ea"/>
              </a:rPr>
              <a:t>、全生命周期服务</a:t>
            </a:r>
            <a:endParaRPr lang="zh-CN" altLang="en-US" sz="1000"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a:p>
            <a:pPr algn="just" eaLnBrk="0" hangingPunct="0">
              <a:lnSpc>
                <a:spcPct val="150000"/>
              </a:lnSpc>
            </a:pPr>
            <a:r>
              <a:rPr lang="zh-CN" altLang="en-US" sz="1000" dirty="0" smtClean="0">
                <a:latin typeface="微软雅黑" panose="020B0503020204020204" pitchFamily="34" charset="-122"/>
                <a:ea typeface="微软雅黑" panose="020B0503020204020204" pitchFamily="34" charset="-122"/>
                <a:sym typeface="+mn-ea"/>
              </a:rPr>
              <a:t>中原银行采用完善的产品体系和灵活的授信策略为企业提供全生命周期的服务</a:t>
            </a:r>
          </a:p>
        </p:txBody>
      </p:sp>
      <p:sp>
        <p:nvSpPr>
          <p:cNvPr id="20484" name="Parallelogram 22"/>
          <p:cNvSpPr/>
          <p:nvPr/>
        </p:nvSpPr>
        <p:spPr>
          <a:xfrm>
            <a:off x="7596188" y="1536700"/>
            <a:ext cx="1658937" cy="3606800"/>
          </a:xfrm>
          <a:prstGeom prst="parallelogram">
            <a:avLst>
              <a:gd name="adj" fmla="val 25000"/>
            </a:avLst>
          </a:prstGeom>
          <a:solidFill>
            <a:srgbClr val="005DA2">
              <a:alpha val="69019"/>
            </a:srgbClr>
          </a:solidFill>
          <a:ln w="25400">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485" name="直接连接符 12"/>
          <p:cNvSpPr/>
          <p:nvPr/>
        </p:nvSpPr>
        <p:spPr>
          <a:xfrm>
            <a:off x="849948" y="911543"/>
            <a:ext cx="5472112" cy="0"/>
          </a:xfrm>
          <a:prstGeom prst="line">
            <a:avLst/>
          </a:prstGeom>
          <a:ln w="9525" cap="flat" cmpd="sng">
            <a:solidFill>
              <a:schemeClr val="accent1"/>
            </a:solidFill>
            <a:prstDash val="solid"/>
            <a:bevel/>
            <a:headEnd type="none" w="med" len="med"/>
            <a:tailEnd type="none" w="med" len="med"/>
          </a:ln>
        </p:spPr>
      </p:sp>
      <p:grpSp>
        <p:nvGrpSpPr>
          <p:cNvPr id="20486" name="组合 25"/>
          <p:cNvGrpSpPr/>
          <p:nvPr/>
        </p:nvGrpSpPr>
        <p:grpSpPr>
          <a:xfrm>
            <a:off x="6022023" y="444818"/>
            <a:ext cx="341312" cy="341312"/>
            <a:chOff x="0" y="0"/>
            <a:chExt cx="432048" cy="432834"/>
          </a:xfrm>
        </p:grpSpPr>
        <p:sp>
          <p:nvSpPr>
            <p:cNvPr id="20487" name="椭圆 22"/>
            <p:cNvSpPr/>
            <p:nvPr/>
          </p:nvSpPr>
          <p:spPr>
            <a:xfrm>
              <a:off x="0" y="0"/>
              <a:ext cx="432048" cy="432834"/>
            </a:xfrm>
            <a:prstGeom prst="ellipse">
              <a:avLst/>
            </a:prstGeom>
            <a:solidFill>
              <a:schemeClr val="accent1"/>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488" name="Freeform 59"/>
            <p:cNvSpPr/>
            <p:nvPr/>
          </p:nvSpPr>
          <p:spPr>
            <a:xfrm>
              <a:off x="96134" y="91078"/>
              <a:ext cx="239780" cy="250679"/>
            </a:xfrm>
            <a:custGeom>
              <a:avLst/>
              <a:gdLst/>
              <a:ahLst/>
              <a:cxnLst>
                <a:cxn ang="0">
                  <a:pos x="233589" y="215279"/>
                </a:cxn>
                <a:cxn ang="0">
                  <a:pos x="195621" y="250267"/>
                </a:cxn>
                <a:cxn ang="0">
                  <a:pos x="172097" y="229686"/>
                </a:cxn>
                <a:cxn ang="0">
                  <a:pos x="181176" y="209517"/>
                </a:cxn>
                <a:cxn ang="0">
                  <a:pos x="195621" y="221042"/>
                </a:cxn>
                <a:cxn ang="0">
                  <a:pos x="227812" y="195110"/>
                </a:cxn>
                <a:cxn ang="0">
                  <a:pos x="233589" y="215279"/>
                </a:cxn>
                <a:cxn ang="0">
                  <a:pos x="195621" y="203754"/>
                </a:cxn>
                <a:cxn ang="0">
                  <a:pos x="157652" y="221042"/>
                </a:cxn>
                <a:cxn ang="0">
                  <a:pos x="174986" y="250267"/>
                </a:cxn>
                <a:cxn ang="0">
                  <a:pos x="0" y="238742"/>
                </a:cxn>
                <a:cxn ang="0">
                  <a:pos x="11968" y="23051"/>
                </a:cxn>
                <a:cxn ang="0">
                  <a:pos x="32191" y="34988"/>
                </a:cxn>
                <a:cxn ang="0">
                  <a:pos x="78826" y="34988"/>
                </a:cxn>
                <a:cxn ang="0">
                  <a:pos x="90382" y="23051"/>
                </a:cxn>
                <a:cxn ang="0">
                  <a:pos x="113906" y="58039"/>
                </a:cxn>
                <a:cxn ang="0">
                  <a:pos x="137430" y="23051"/>
                </a:cxn>
                <a:cxn ang="0">
                  <a:pos x="148986" y="34988"/>
                </a:cxn>
                <a:cxn ang="0">
                  <a:pos x="195621" y="34988"/>
                </a:cxn>
                <a:cxn ang="0">
                  <a:pos x="215843" y="23051"/>
                </a:cxn>
                <a:cxn ang="0">
                  <a:pos x="227812" y="183173"/>
                </a:cxn>
                <a:cxn ang="0">
                  <a:pos x="195621" y="203754"/>
                </a:cxn>
                <a:cxn ang="0">
                  <a:pos x="32191" y="200872"/>
                </a:cxn>
                <a:cxn ang="0">
                  <a:pos x="116795" y="209517"/>
                </a:cxn>
                <a:cxn ang="0">
                  <a:pos x="116795" y="192228"/>
                </a:cxn>
                <a:cxn ang="0">
                  <a:pos x="32191" y="200872"/>
                </a:cxn>
                <a:cxn ang="0">
                  <a:pos x="184065" y="90146"/>
                </a:cxn>
                <a:cxn ang="0">
                  <a:pos x="32191" y="101671"/>
                </a:cxn>
                <a:cxn ang="0">
                  <a:pos x="184065" y="113608"/>
                </a:cxn>
                <a:cxn ang="0">
                  <a:pos x="184065" y="90146"/>
                </a:cxn>
                <a:cxn ang="0">
                  <a:pos x="184065" y="139541"/>
                </a:cxn>
                <a:cxn ang="0">
                  <a:pos x="93271" y="139541"/>
                </a:cxn>
                <a:cxn ang="0">
                  <a:pos x="32191" y="151066"/>
                </a:cxn>
                <a:cxn ang="0">
                  <a:pos x="93271" y="163003"/>
                </a:cxn>
                <a:cxn ang="0">
                  <a:pos x="184065" y="163003"/>
                </a:cxn>
                <a:cxn ang="0">
                  <a:pos x="184065" y="139541"/>
                </a:cxn>
                <a:cxn ang="0">
                  <a:pos x="172097" y="46514"/>
                </a:cxn>
                <a:cxn ang="0">
                  <a:pos x="160541" y="11525"/>
                </a:cxn>
                <a:cxn ang="0">
                  <a:pos x="184065" y="11525"/>
                </a:cxn>
                <a:cxn ang="0">
                  <a:pos x="172097" y="46514"/>
                </a:cxn>
                <a:cxn ang="0">
                  <a:pos x="113906" y="46514"/>
                </a:cxn>
                <a:cxn ang="0">
                  <a:pos x="102350" y="11525"/>
                </a:cxn>
                <a:cxn ang="0">
                  <a:pos x="125461" y="11525"/>
                </a:cxn>
                <a:cxn ang="0">
                  <a:pos x="113906" y="46514"/>
                </a:cxn>
                <a:cxn ang="0">
                  <a:pos x="55715" y="46514"/>
                </a:cxn>
                <a:cxn ang="0">
                  <a:pos x="43746" y="11525"/>
                </a:cxn>
                <a:cxn ang="0">
                  <a:pos x="67270" y="11525"/>
                </a:cxn>
                <a:cxn ang="0">
                  <a:pos x="55715" y="46514"/>
                </a:cxn>
              </a:cxnLst>
              <a:rect l="0" t="0" r="0" b="0"/>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w="9525">
              <a:noFill/>
            </a:ln>
          </p:spPr>
          <p:txBody>
            <a:bodyPr/>
            <a:lstStyle/>
            <a:p>
              <a:endParaRPr lang="zh-CN" altLang="en-US"/>
            </a:p>
          </p:txBody>
        </p:sp>
      </p:grpSp>
      <p:grpSp>
        <p:nvGrpSpPr>
          <p:cNvPr id="20489" name="组合 28"/>
          <p:cNvGrpSpPr/>
          <p:nvPr/>
        </p:nvGrpSpPr>
        <p:grpSpPr>
          <a:xfrm>
            <a:off x="5037773" y="444818"/>
            <a:ext cx="341312" cy="341312"/>
            <a:chOff x="0" y="0"/>
            <a:chExt cx="432048" cy="432048"/>
          </a:xfrm>
        </p:grpSpPr>
        <p:sp>
          <p:nvSpPr>
            <p:cNvPr id="20490" name="椭圆 65"/>
            <p:cNvSpPr/>
            <p:nvPr/>
          </p:nvSpPr>
          <p:spPr>
            <a:xfrm>
              <a:off x="0" y="0"/>
              <a:ext cx="432048" cy="432048"/>
            </a:xfrm>
            <a:prstGeom prst="ellipse">
              <a:avLst/>
            </a:prstGeom>
            <a:solidFill>
              <a:srgbClr val="F79600"/>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491" name="Freeform 110"/>
            <p:cNvSpPr/>
            <p:nvPr/>
          </p:nvSpPr>
          <p:spPr>
            <a:xfrm>
              <a:off x="103078" y="91593"/>
              <a:ext cx="250679" cy="248862"/>
            </a:xfrm>
            <a:custGeom>
              <a:avLst/>
              <a:gdLst/>
              <a:ahLst/>
              <a:cxnLst>
                <a:cxn ang="0">
                  <a:pos x="250267" y="224885"/>
                </a:cxn>
                <a:cxn ang="0">
                  <a:pos x="250267" y="224885"/>
                </a:cxn>
                <a:cxn ang="0">
                  <a:pos x="226805" y="248449"/>
                </a:cxn>
                <a:cxn ang="0">
                  <a:pos x="209517" y="242661"/>
                </a:cxn>
                <a:cxn ang="0">
                  <a:pos x="142422" y="172384"/>
                </a:cxn>
                <a:cxn ang="0">
                  <a:pos x="93027" y="187267"/>
                </a:cxn>
                <a:cxn ang="0">
                  <a:pos x="0" y="93427"/>
                </a:cxn>
                <a:cxn ang="0">
                  <a:pos x="93027" y="0"/>
                </a:cxn>
                <a:cxn ang="0">
                  <a:pos x="186054" y="93427"/>
                </a:cxn>
                <a:cxn ang="0">
                  <a:pos x="174529" y="140553"/>
                </a:cxn>
                <a:cxn ang="0">
                  <a:pos x="241623" y="207523"/>
                </a:cxn>
                <a:cxn ang="0">
                  <a:pos x="250267" y="224885"/>
                </a:cxn>
                <a:cxn ang="0">
                  <a:pos x="93027" y="23563"/>
                </a:cxn>
                <a:cxn ang="0">
                  <a:pos x="93027" y="23563"/>
                </a:cxn>
                <a:cxn ang="0">
                  <a:pos x="23051" y="93427"/>
                </a:cxn>
                <a:cxn ang="0">
                  <a:pos x="93027" y="163703"/>
                </a:cxn>
                <a:cxn ang="0">
                  <a:pos x="163003" y="93427"/>
                </a:cxn>
                <a:cxn ang="0">
                  <a:pos x="93027" y="23563"/>
                </a:cxn>
                <a:cxn ang="0">
                  <a:pos x="133778" y="105415"/>
                </a:cxn>
                <a:cxn ang="0">
                  <a:pos x="133778" y="105415"/>
                </a:cxn>
                <a:cxn ang="0">
                  <a:pos x="104552" y="105415"/>
                </a:cxn>
                <a:cxn ang="0">
                  <a:pos x="104552" y="131459"/>
                </a:cxn>
                <a:cxn ang="0">
                  <a:pos x="93027" y="143447"/>
                </a:cxn>
                <a:cxn ang="0">
                  <a:pos x="81502" y="131459"/>
                </a:cxn>
                <a:cxn ang="0">
                  <a:pos x="81502" y="105415"/>
                </a:cxn>
                <a:cxn ang="0">
                  <a:pos x="55158" y="105415"/>
                </a:cxn>
                <a:cxn ang="0">
                  <a:pos x="43632" y="93427"/>
                </a:cxn>
                <a:cxn ang="0">
                  <a:pos x="55158" y="81852"/>
                </a:cxn>
                <a:cxn ang="0">
                  <a:pos x="81502" y="81852"/>
                </a:cxn>
                <a:cxn ang="0">
                  <a:pos x="81502" y="52501"/>
                </a:cxn>
                <a:cxn ang="0">
                  <a:pos x="93027" y="40926"/>
                </a:cxn>
                <a:cxn ang="0">
                  <a:pos x="104552" y="52501"/>
                </a:cxn>
                <a:cxn ang="0">
                  <a:pos x="104552" y="81852"/>
                </a:cxn>
                <a:cxn ang="0">
                  <a:pos x="133778" y="81852"/>
                </a:cxn>
                <a:cxn ang="0">
                  <a:pos x="145303" y="93427"/>
                </a:cxn>
                <a:cxn ang="0">
                  <a:pos x="133778" y="105415"/>
                </a:cxn>
              </a:cxnLst>
              <a:rect l="0" t="0" r="0" b="0"/>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w="9525">
              <a:noFill/>
            </a:ln>
          </p:spPr>
          <p:txBody>
            <a:bodyPr/>
            <a:lstStyle/>
            <a:p>
              <a:endParaRPr lang="zh-CN" altLang="en-US"/>
            </a:p>
          </p:txBody>
        </p:sp>
      </p:grpSp>
      <p:grpSp>
        <p:nvGrpSpPr>
          <p:cNvPr id="20492" name="组合 31"/>
          <p:cNvGrpSpPr/>
          <p:nvPr/>
        </p:nvGrpSpPr>
        <p:grpSpPr>
          <a:xfrm>
            <a:off x="5541010" y="444818"/>
            <a:ext cx="341313" cy="341312"/>
            <a:chOff x="0" y="0"/>
            <a:chExt cx="432833" cy="432834"/>
          </a:xfrm>
        </p:grpSpPr>
        <p:sp>
          <p:nvSpPr>
            <p:cNvPr id="20493" name="椭圆 16"/>
            <p:cNvSpPr/>
            <p:nvPr/>
          </p:nvSpPr>
          <p:spPr>
            <a:xfrm>
              <a:off x="0" y="0"/>
              <a:ext cx="432833" cy="432834"/>
            </a:xfrm>
            <a:prstGeom prst="ellipse">
              <a:avLst/>
            </a:prstGeom>
            <a:solidFill>
              <a:srgbClr val="7F7F7F"/>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494" name="Freeform 16"/>
            <p:cNvSpPr/>
            <p:nvPr/>
          </p:nvSpPr>
          <p:spPr>
            <a:xfrm>
              <a:off x="118324" y="102885"/>
              <a:ext cx="196183" cy="227065"/>
            </a:xfrm>
            <a:custGeom>
              <a:avLst/>
              <a:gdLst/>
              <a:ahLst/>
              <a:cxnLst>
                <a:cxn ang="0">
                  <a:pos x="184206" y="226654"/>
                </a:cxn>
                <a:cxn ang="0">
                  <a:pos x="184206" y="226654"/>
                </a:cxn>
                <a:cxn ang="0">
                  <a:pos x="172228" y="226654"/>
                </a:cxn>
                <a:cxn ang="0">
                  <a:pos x="172228" y="0"/>
                </a:cxn>
                <a:cxn ang="0">
                  <a:pos x="184206" y="0"/>
                </a:cxn>
                <a:cxn ang="0">
                  <a:pos x="195770" y="11518"/>
                </a:cxn>
                <a:cxn ang="0">
                  <a:pos x="195770" y="215136"/>
                </a:cxn>
                <a:cxn ang="0">
                  <a:pos x="184206" y="226654"/>
                </a:cxn>
                <a:cxn ang="0">
                  <a:pos x="23542" y="215136"/>
                </a:cxn>
                <a:cxn ang="0">
                  <a:pos x="23542" y="215136"/>
                </a:cxn>
                <a:cxn ang="0">
                  <a:pos x="23542" y="203618"/>
                </a:cxn>
                <a:cxn ang="0">
                  <a:pos x="43780" y="203618"/>
                </a:cxn>
                <a:cxn ang="0">
                  <a:pos x="67322" y="180171"/>
                </a:cxn>
                <a:cxn ang="0">
                  <a:pos x="43780" y="156724"/>
                </a:cxn>
                <a:cxn ang="0">
                  <a:pos x="23542" y="156724"/>
                </a:cxn>
                <a:cxn ang="0">
                  <a:pos x="23542" y="136568"/>
                </a:cxn>
                <a:cxn ang="0">
                  <a:pos x="43780" y="136568"/>
                </a:cxn>
                <a:cxn ang="0">
                  <a:pos x="67322" y="113121"/>
                </a:cxn>
                <a:cxn ang="0">
                  <a:pos x="43780" y="90086"/>
                </a:cxn>
                <a:cxn ang="0">
                  <a:pos x="23542" y="90086"/>
                </a:cxn>
                <a:cxn ang="0">
                  <a:pos x="23542" y="69518"/>
                </a:cxn>
                <a:cxn ang="0">
                  <a:pos x="43780" y="69518"/>
                </a:cxn>
                <a:cxn ang="0">
                  <a:pos x="67322" y="46483"/>
                </a:cxn>
                <a:cxn ang="0">
                  <a:pos x="43780" y="23036"/>
                </a:cxn>
                <a:cxn ang="0">
                  <a:pos x="23542" y="23036"/>
                </a:cxn>
                <a:cxn ang="0">
                  <a:pos x="23542" y="11518"/>
                </a:cxn>
                <a:cxn ang="0">
                  <a:pos x="35106" y="0"/>
                </a:cxn>
                <a:cxn ang="0">
                  <a:pos x="160664" y="0"/>
                </a:cxn>
                <a:cxn ang="0">
                  <a:pos x="160664" y="226654"/>
                </a:cxn>
                <a:cxn ang="0">
                  <a:pos x="35106" y="226654"/>
                </a:cxn>
                <a:cxn ang="0">
                  <a:pos x="23542" y="215136"/>
                </a:cxn>
                <a:cxn ang="0">
                  <a:pos x="55757" y="46483"/>
                </a:cxn>
                <a:cxn ang="0">
                  <a:pos x="55757" y="46483"/>
                </a:cxn>
                <a:cxn ang="0">
                  <a:pos x="43780" y="58000"/>
                </a:cxn>
                <a:cxn ang="0">
                  <a:pos x="11977" y="58000"/>
                </a:cxn>
                <a:cxn ang="0">
                  <a:pos x="0" y="46483"/>
                </a:cxn>
                <a:cxn ang="0">
                  <a:pos x="11977" y="34965"/>
                </a:cxn>
                <a:cxn ang="0">
                  <a:pos x="43780" y="34965"/>
                </a:cxn>
                <a:cxn ang="0">
                  <a:pos x="55757" y="46483"/>
                </a:cxn>
                <a:cxn ang="0">
                  <a:pos x="11977" y="101603"/>
                </a:cxn>
                <a:cxn ang="0">
                  <a:pos x="11977" y="101603"/>
                </a:cxn>
                <a:cxn ang="0">
                  <a:pos x="43780" y="101603"/>
                </a:cxn>
                <a:cxn ang="0">
                  <a:pos x="55757" y="113121"/>
                </a:cxn>
                <a:cxn ang="0">
                  <a:pos x="43780" y="125050"/>
                </a:cxn>
                <a:cxn ang="0">
                  <a:pos x="11977" y="125050"/>
                </a:cxn>
                <a:cxn ang="0">
                  <a:pos x="0" y="113121"/>
                </a:cxn>
                <a:cxn ang="0">
                  <a:pos x="11977" y="101603"/>
                </a:cxn>
                <a:cxn ang="0">
                  <a:pos x="11977" y="168653"/>
                </a:cxn>
                <a:cxn ang="0">
                  <a:pos x="11977" y="168653"/>
                </a:cxn>
                <a:cxn ang="0">
                  <a:pos x="43780" y="168653"/>
                </a:cxn>
                <a:cxn ang="0">
                  <a:pos x="55757" y="180171"/>
                </a:cxn>
                <a:cxn ang="0">
                  <a:pos x="43780" y="191689"/>
                </a:cxn>
                <a:cxn ang="0">
                  <a:pos x="11977" y="191689"/>
                </a:cxn>
                <a:cxn ang="0">
                  <a:pos x="0" y="180171"/>
                </a:cxn>
                <a:cxn ang="0">
                  <a:pos x="11977" y="168653"/>
                </a:cxn>
              </a:cxnLst>
              <a:rect l="0" t="0" r="0" b="0"/>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w="9525">
              <a:noFill/>
            </a:ln>
          </p:spPr>
          <p:txBody>
            <a:bodyPr/>
            <a:lstStyle/>
            <a:p>
              <a:endParaRPr lang="zh-CN" altLang="en-US"/>
            </a:p>
          </p:txBody>
        </p:sp>
      </p:grpSp>
      <p:grpSp>
        <p:nvGrpSpPr>
          <p:cNvPr id="20495" name="组合 34"/>
          <p:cNvGrpSpPr/>
          <p:nvPr/>
        </p:nvGrpSpPr>
        <p:grpSpPr>
          <a:xfrm>
            <a:off x="4028123" y="444818"/>
            <a:ext cx="341312" cy="341312"/>
            <a:chOff x="0" y="0"/>
            <a:chExt cx="432833" cy="432834"/>
          </a:xfrm>
        </p:grpSpPr>
        <p:sp>
          <p:nvSpPr>
            <p:cNvPr id="20496" name="椭圆 16"/>
            <p:cNvSpPr/>
            <p:nvPr/>
          </p:nvSpPr>
          <p:spPr>
            <a:xfrm>
              <a:off x="0" y="0"/>
              <a:ext cx="432833" cy="432834"/>
            </a:xfrm>
            <a:prstGeom prst="ellipse">
              <a:avLst/>
            </a:prstGeom>
            <a:solidFill>
              <a:schemeClr val="accent1"/>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497" name="Freeform 75"/>
            <p:cNvSpPr/>
            <p:nvPr/>
          </p:nvSpPr>
          <p:spPr>
            <a:xfrm>
              <a:off x="91984" y="111059"/>
              <a:ext cx="248863" cy="210716"/>
            </a:xfrm>
            <a:custGeom>
              <a:avLst/>
              <a:gdLst/>
              <a:ahLst/>
              <a:cxnLst>
                <a:cxn ang="0">
                  <a:pos x="236461" y="210303"/>
                </a:cxn>
                <a:cxn ang="0">
                  <a:pos x="236461" y="210303"/>
                </a:cxn>
                <a:cxn ang="0">
                  <a:pos x="11575" y="210303"/>
                </a:cxn>
                <a:cxn ang="0">
                  <a:pos x="0" y="198734"/>
                </a:cxn>
                <a:cxn ang="0">
                  <a:pos x="0" y="11569"/>
                </a:cxn>
                <a:cxn ang="0">
                  <a:pos x="11575" y="0"/>
                </a:cxn>
                <a:cxn ang="0">
                  <a:pos x="23150" y="11569"/>
                </a:cxn>
                <a:cxn ang="0">
                  <a:pos x="23150" y="160723"/>
                </a:cxn>
                <a:cxn ang="0">
                  <a:pos x="23150" y="186752"/>
                </a:cxn>
                <a:cxn ang="0">
                  <a:pos x="236461" y="186752"/>
                </a:cxn>
                <a:cxn ang="0">
                  <a:pos x="248450" y="198734"/>
                </a:cxn>
                <a:cxn ang="0">
                  <a:pos x="236461" y="210303"/>
                </a:cxn>
                <a:cxn ang="0">
                  <a:pos x="210417" y="175183"/>
                </a:cxn>
                <a:cxn ang="0">
                  <a:pos x="210417" y="175183"/>
                </a:cxn>
                <a:cxn ang="0">
                  <a:pos x="186854" y="175183"/>
                </a:cxn>
                <a:cxn ang="0">
                  <a:pos x="175279" y="163615"/>
                </a:cxn>
                <a:cxn ang="0">
                  <a:pos x="175279" y="81807"/>
                </a:cxn>
                <a:cxn ang="0">
                  <a:pos x="186854" y="70239"/>
                </a:cxn>
                <a:cxn ang="0">
                  <a:pos x="210417" y="70239"/>
                </a:cxn>
                <a:cxn ang="0">
                  <a:pos x="221992" y="81807"/>
                </a:cxn>
                <a:cxn ang="0">
                  <a:pos x="221992" y="163615"/>
                </a:cxn>
                <a:cxn ang="0">
                  <a:pos x="210417" y="175183"/>
                </a:cxn>
                <a:cxn ang="0">
                  <a:pos x="143034" y="175183"/>
                </a:cxn>
                <a:cxn ang="0">
                  <a:pos x="143034" y="175183"/>
                </a:cxn>
                <a:cxn ang="0">
                  <a:pos x="119884" y="175183"/>
                </a:cxn>
                <a:cxn ang="0">
                  <a:pos x="107896" y="163615"/>
                </a:cxn>
                <a:cxn ang="0">
                  <a:pos x="107896" y="35119"/>
                </a:cxn>
                <a:cxn ang="0">
                  <a:pos x="119884" y="23551"/>
                </a:cxn>
                <a:cxn ang="0">
                  <a:pos x="143034" y="23551"/>
                </a:cxn>
                <a:cxn ang="0">
                  <a:pos x="154609" y="35119"/>
                </a:cxn>
                <a:cxn ang="0">
                  <a:pos x="154609" y="163615"/>
                </a:cxn>
                <a:cxn ang="0">
                  <a:pos x="143034" y="175183"/>
                </a:cxn>
                <a:cxn ang="0">
                  <a:pos x="78958" y="175183"/>
                </a:cxn>
                <a:cxn ang="0">
                  <a:pos x="78958" y="175183"/>
                </a:cxn>
                <a:cxn ang="0">
                  <a:pos x="55395" y="175183"/>
                </a:cxn>
                <a:cxn ang="0">
                  <a:pos x="43820" y="163615"/>
                </a:cxn>
                <a:cxn ang="0">
                  <a:pos x="43820" y="140064"/>
                </a:cxn>
                <a:cxn ang="0">
                  <a:pos x="55395" y="128495"/>
                </a:cxn>
                <a:cxn ang="0">
                  <a:pos x="78958" y="128495"/>
                </a:cxn>
                <a:cxn ang="0">
                  <a:pos x="90533" y="140064"/>
                </a:cxn>
                <a:cxn ang="0">
                  <a:pos x="90533" y="163615"/>
                </a:cxn>
                <a:cxn ang="0">
                  <a:pos x="78958" y="175183"/>
                </a:cxn>
              </a:cxnLst>
              <a:rect l="0" t="0" r="0" b="0"/>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w="9525">
              <a:noFill/>
            </a:ln>
          </p:spPr>
          <p:txBody>
            <a:bodyPr/>
            <a:lstStyle/>
            <a:p>
              <a:endParaRPr lang="zh-CN" altLang="en-US"/>
            </a:p>
          </p:txBody>
        </p:sp>
      </p:grpSp>
      <p:grpSp>
        <p:nvGrpSpPr>
          <p:cNvPr id="20498" name="组合 37"/>
          <p:cNvGrpSpPr/>
          <p:nvPr/>
        </p:nvGrpSpPr>
        <p:grpSpPr>
          <a:xfrm>
            <a:off x="4532948" y="444818"/>
            <a:ext cx="341312" cy="341312"/>
            <a:chOff x="0" y="0"/>
            <a:chExt cx="432833" cy="432834"/>
          </a:xfrm>
        </p:grpSpPr>
        <p:sp>
          <p:nvSpPr>
            <p:cNvPr id="20499" name="椭圆 16"/>
            <p:cNvSpPr/>
            <p:nvPr/>
          </p:nvSpPr>
          <p:spPr>
            <a:xfrm>
              <a:off x="0" y="0"/>
              <a:ext cx="432833" cy="432834"/>
            </a:xfrm>
            <a:prstGeom prst="ellipse">
              <a:avLst/>
            </a:prstGeom>
            <a:solidFill>
              <a:srgbClr val="3992DB"/>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500" name="Freeform 84"/>
            <p:cNvSpPr/>
            <p:nvPr/>
          </p:nvSpPr>
          <p:spPr>
            <a:xfrm>
              <a:off x="101594" y="91986"/>
              <a:ext cx="248863" cy="248863"/>
            </a:xfrm>
            <a:custGeom>
              <a:avLst/>
              <a:gdLst/>
              <a:ahLst/>
              <a:cxnLst>
                <a:cxn ang="0">
                  <a:pos x="137247" y="110790"/>
                </a:cxn>
                <a:cxn ang="0">
                  <a:pos x="137247" y="110790"/>
                </a:cxn>
                <a:cxn ang="0">
                  <a:pos x="137247" y="0"/>
                </a:cxn>
                <a:cxn ang="0">
                  <a:pos x="248450" y="110790"/>
                </a:cxn>
                <a:cxn ang="0">
                  <a:pos x="137247" y="110790"/>
                </a:cxn>
                <a:cxn ang="0">
                  <a:pos x="114097" y="248450"/>
                </a:cxn>
                <a:cxn ang="0">
                  <a:pos x="114097" y="248450"/>
                </a:cxn>
                <a:cxn ang="0">
                  <a:pos x="0" y="134353"/>
                </a:cxn>
                <a:cxn ang="0">
                  <a:pos x="114097" y="23150"/>
                </a:cxn>
                <a:cxn ang="0">
                  <a:pos x="114097" y="134353"/>
                </a:cxn>
                <a:cxn ang="0">
                  <a:pos x="224886" y="134353"/>
                </a:cxn>
                <a:cxn ang="0">
                  <a:pos x="114097" y="248450"/>
                </a:cxn>
              </a:cxnLst>
              <a:rect l="0" t="0" r="0" b="0"/>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w="9525">
              <a:noFill/>
            </a:ln>
          </p:spPr>
          <p:txBody>
            <a:bodyPr/>
            <a:lstStyle/>
            <a:p>
              <a:endParaRPr lang="zh-CN" altLang="en-US"/>
            </a:p>
          </p:txBody>
        </p:sp>
      </p:gr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矩形 1"/>
          <p:cNvSpPr/>
          <p:nvPr/>
        </p:nvSpPr>
        <p:spPr>
          <a:xfrm>
            <a:off x="0" y="1708150"/>
            <a:ext cx="2447925" cy="2016125"/>
          </a:xfrm>
          <a:prstGeom prst="rect">
            <a:avLst/>
          </a:prstGeom>
          <a:solidFill>
            <a:schemeClr val="accent1"/>
          </a:solidFill>
          <a:ln w="25400">
            <a:noFill/>
          </a:ln>
        </p:spPr>
        <p:txBody>
          <a:bodyPr anchor="ctr"/>
          <a:lstStyle/>
          <a:p>
            <a:pPr algn="ctr"/>
            <a:endParaRPr lang="zh-CN" altLang="zh-CN" dirty="0">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23554" name="文本框 3"/>
          <p:cNvSpPr/>
          <p:nvPr/>
        </p:nvSpPr>
        <p:spPr>
          <a:xfrm>
            <a:off x="409575" y="1930400"/>
            <a:ext cx="1612900" cy="1568450"/>
          </a:xfrm>
          <a:prstGeom prst="rect">
            <a:avLst/>
          </a:prstGeom>
          <a:noFill/>
          <a:ln w="9525">
            <a:noFill/>
          </a:ln>
        </p:spPr>
        <p:txBody>
          <a:bodyPr wrap="none" anchor="t">
            <a:spAutoFit/>
          </a:bodyPr>
          <a:lstStyle/>
          <a:p>
            <a:r>
              <a:rPr lang="en-US" altLang="zh-CN" sz="96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03</a:t>
            </a:r>
          </a:p>
        </p:txBody>
      </p:sp>
      <p:sp>
        <p:nvSpPr>
          <p:cNvPr id="23555" name="文本框 4"/>
          <p:cNvSpPr/>
          <p:nvPr/>
        </p:nvSpPr>
        <p:spPr>
          <a:xfrm>
            <a:off x="2666842" y="2571750"/>
            <a:ext cx="3840480" cy="460375"/>
          </a:xfrm>
          <a:prstGeom prst="rect">
            <a:avLst/>
          </a:prstGeom>
          <a:noFill/>
          <a:ln w="9525">
            <a:noFill/>
          </a:ln>
        </p:spPr>
        <p:txBody>
          <a:bodyPr wrap="none" anchor="t">
            <a:spAutoFit/>
          </a:bodyPr>
          <a:lstStyle/>
          <a:p>
            <a:pPr algn="ctr"/>
            <a:r>
              <a:rPr lang="zh-CN" altLang="en-US" sz="2400"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中原银行中小企业产品介绍</a:t>
            </a:r>
          </a:p>
        </p:txBody>
      </p:sp>
      <p:sp>
        <p:nvSpPr>
          <p:cNvPr id="23556" name="矩形 28"/>
          <p:cNvSpPr/>
          <p:nvPr/>
        </p:nvSpPr>
        <p:spPr>
          <a:xfrm>
            <a:off x="6731000" y="1708150"/>
            <a:ext cx="2449513" cy="2016125"/>
          </a:xfrm>
          <a:prstGeom prst="rect">
            <a:avLst/>
          </a:prstGeom>
          <a:solidFill>
            <a:schemeClr val="accent1"/>
          </a:solidFill>
          <a:ln w="25400">
            <a:noFill/>
          </a:ln>
        </p:spPr>
        <p:txBody>
          <a:bodyPr anchor="ctr"/>
          <a:lstStyle/>
          <a:p>
            <a:pPr algn="ctr"/>
            <a:endParaRPr lang="zh-CN" altLang="zh-CN" dirty="0">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grpSp>
        <p:nvGrpSpPr>
          <p:cNvPr id="23557" name="组合 29"/>
          <p:cNvGrpSpPr/>
          <p:nvPr/>
        </p:nvGrpSpPr>
        <p:grpSpPr>
          <a:xfrm>
            <a:off x="5697538" y="1851025"/>
            <a:ext cx="431800" cy="433388"/>
            <a:chOff x="0" y="0"/>
            <a:chExt cx="432048" cy="432834"/>
          </a:xfrm>
        </p:grpSpPr>
        <p:sp>
          <p:nvSpPr>
            <p:cNvPr id="23558" name="椭圆 22"/>
            <p:cNvSpPr/>
            <p:nvPr/>
          </p:nvSpPr>
          <p:spPr>
            <a:xfrm>
              <a:off x="0" y="0"/>
              <a:ext cx="432048" cy="432834"/>
            </a:xfrm>
            <a:prstGeom prst="ellipse">
              <a:avLst/>
            </a:prstGeom>
            <a:solidFill>
              <a:schemeClr val="accent1"/>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3559" name="Freeform 59"/>
            <p:cNvSpPr/>
            <p:nvPr/>
          </p:nvSpPr>
          <p:spPr>
            <a:xfrm>
              <a:off x="96134" y="91078"/>
              <a:ext cx="239780" cy="250679"/>
            </a:xfrm>
            <a:custGeom>
              <a:avLst/>
              <a:gdLst/>
              <a:ahLst/>
              <a:cxnLst>
                <a:cxn ang="0">
                  <a:pos x="233589" y="215279"/>
                </a:cxn>
                <a:cxn ang="0">
                  <a:pos x="195621" y="250267"/>
                </a:cxn>
                <a:cxn ang="0">
                  <a:pos x="172097" y="229686"/>
                </a:cxn>
                <a:cxn ang="0">
                  <a:pos x="181176" y="209517"/>
                </a:cxn>
                <a:cxn ang="0">
                  <a:pos x="195621" y="221042"/>
                </a:cxn>
                <a:cxn ang="0">
                  <a:pos x="227812" y="195110"/>
                </a:cxn>
                <a:cxn ang="0">
                  <a:pos x="233589" y="215279"/>
                </a:cxn>
                <a:cxn ang="0">
                  <a:pos x="195621" y="203754"/>
                </a:cxn>
                <a:cxn ang="0">
                  <a:pos x="157652" y="221042"/>
                </a:cxn>
                <a:cxn ang="0">
                  <a:pos x="174986" y="250267"/>
                </a:cxn>
                <a:cxn ang="0">
                  <a:pos x="0" y="238742"/>
                </a:cxn>
                <a:cxn ang="0">
                  <a:pos x="11968" y="23051"/>
                </a:cxn>
                <a:cxn ang="0">
                  <a:pos x="32191" y="34988"/>
                </a:cxn>
                <a:cxn ang="0">
                  <a:pos x="78826" y="34988"/>
                </a:cxn>
                <a:cxn ang="0">
                  <a:pos x="90382" y="23051"/>
                </a:cxn>
                <a:cxn ang="0">
                  <a:pos x="113906" y="58039"/>
                </a:cxn>
                <a:cxn ang="0">
                  <a:pos x="137430" y="23051"/>
                </a:cxn>
                <a:cxn ang="0">
                  <a:pos x="148986" y="34988"/>
                </a:cxn>
                <a:cxn ang="0">
                  <a:pos x="195621" y="34988"/>
                </a:cxn>
                <a:cxn ang="0">
                  <a:pos x="215843" y="23051"/>
                </a:cxn>
                <a:cxn ang="0">
                  <a:pos x="227812" y="183173"/>
                </a:cxn>
                <a:cxn ang="0">
                  <a:pos x="195621" y="203754"/>
                </a:cxn>
                <a:cxn ang="0">
                  <a:pos x="32191" y="200872"/>
                </a:cxn>
                <a:cxn ang="0">
                  <a:pos x="116795" y="209517"/>
                </a:cxn>
                <a:cxn ang="0">
                  <a:pos x="116795" y="192228"/>
                </a:cxn>
                <a:cxn ang="0">
                  <a:pos x="32191" y="200872"/>
                </a:cxn>
                <a:cxn ang="0">
                  <a:pos x="184065" y="90146"/>
                </a:cxn>
                <a:cxn ang="0">
                  <a:pos x="32191" y="101671"/>
                </a:cxn>
                <a:cxn ang="0">
                  <a:pos x="184065" y="113608"/>
                </a:cxn>
                <a:cxn ang="0">
                  <a:pos x="184065" y="90146"/>
                </a:cxn>
                <a:cxn ang="0">
                  <a:pos x="184065" y="139541"/>
                </a:cxn>
                <a:cxn ang="0">
                  <a:pos x="93271" y="139541"/>
                </a:cxn>
                <a:cxn ang="0">
                  <a:pos x="32191" y="151066"/>
                </a:cxn>
                <a:cxn ang="0">
                  <a:pos x="93271" y="163003"/>
                </a:cxn>
                <a:cxn ang="0">
                  <a:pos x="184065" y="163003"/>
                </a:cxn>
                <a:cxn ang="0">
                  <a:pos x="184065" y="139541"/>
                </a:cxn>
                <a:cxn ang="0">
                  <a:pos x="172097" y="46514"/>
                </a:cxn>
                <a:cxn ang="0">
                  <a:pos x="160541" y="11525"/>
                </a:cxn>
                <a:cxn ang="0">
                  <a:pos x="184065" y="11525"/>
                </a:cxn>
                <a:cxn ang="0">
                  <a:pos x="172097" y="46514"/>
                </a:cxn>
                <a:cxn ang="0">
                  <a:pos x="113906" y="46514"/>
                </a:cxn>
                <a:cxn ang="0">
                  <a:pos x="102350" y="11525"/>
                </a:cxn>
                <a:cxn ang="0">
                  <a:pos x="125461" y="11525"/>
                </a:cxn>
                <a:cxn ang="0">
                  <a:pos x="113906" y="46514"/>
                </a:cxn>
                <a:cxn ang="0">
                  <a:pos x="55715" y="46514"/>
                </a:cxn>
                <a:cxn ang="0">
                  <a:pos x="43746" y="11525"/>
                </a:cxn>
                <a:cxn ang="0">
                  <a:pos x="67270" y="11525"/>
                </a:cxn>
                <a:cxn ang="0">
                  <a:pos x="55715" y="46514"/>
                </a:cxn>
              </a:cxnLst>
              <a:rect l="0" t="0" r="0" b="0"/>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w="9525">
              <a:noFill/>
            </a:ln>
          </p:spPr>
          <p:txBody>
            <a:bodyPr/>
            <a:lstStyle/>
            <a:p>
              <a:endParaRPr lang="zh-CN" altLang="en-US"/>
            </a:p>
          </p:txBody>
        </p:sp>
      </p:grpSp>
      <p:grpSp>
        <p:nvGrpSpPr>
          <p:cNvPr id="23560" name="组合 32"/>
          <p:cNvGrpSpPr/>
          <p:nvPr/>
        </p:nvGrpSpPr>
        <p:grpSpPr>
          <a:xfrm>
            <a:off x="4400550" y="1852613"/>
            <a:ext cx="431800" cy="431800"/>
            <a:chOff x="0" y="0"/>
            <a:chExt cx="432048" cy="432048"/>
          </a:xfrm>
        </p:grpSpPr>
        <p:sp>
          <p:nvSpPr>
            <p:cNvPr id="23561" name="椭圆 65"/>
            <p:cNvSpPr/>
            <p:nvPr/>
          </p:nvSpPr>
          <p:spPr>
            <a:xfrm>
              <a:off x="0" y="0"/>
              <a:ext cx="432048" cy="432048"/>
            </a:xfrm>
            <a:prstGeom prst="ellipse">
              <a:avLst/>
            </a:prstGeom>
            <a:solidFill>
              <a:srgbClr val="F79600"/>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3562" name="Freeform 110"/>
            <p:cNvSpPr/>
            <p:nvPr/>
          </p:nvSpPr>
          <p:spPr>
            <a:xfrm>
              <a:off x="103078" y="91593"/>
              <a:ext cx="250679" cy="248862"/>
            </a:xfrm>
            <a:custGeom>
              <a:avLst/>
              <a:gdLst/>
              <a:ahLst/>
              <a:cxnLst>
                <a:cxn ang="0">
                  <a:pos x="250267" y="224885"/>
                </a:cxn>
                <a:cxn ang="0">
                  <a:pos x="250267" y="224885"/>
                </a:cxn>
                <a:cxn ang="0">
                  <a:pos x="226805" y="248449"/>
                </a:cxn>
                <a:cxn ang="0">
                  <a:pos x="209517" y="242661"/>
                </a:cxn>
                <a:cxn ang="0">
                  <a:pos x="142422" y="172384"/>
                </a:cxn>
                <a:cxn ang="0">
                  <a:pos x="93027" y="187267"/>
                </a:cxn>
                <a:cxn ang="0">
                  <a:pos x="0" y="93427"/>
                </a:cxn>
                <a:cxn ang="0">
                  <a:pos x="93027" y="0"/>
                </a:cxn>
                <a:cxn ang="0">
                  <a:pos x="186054" y="93427"/>
                </a:cxn>
                <a:cxn ang="0">
                  <a:pos x="174529" y="140553"/>
                </a:cxn>
                <a:cxn ang="0">
                  <a:pos x="241623" y="207523"/>
                </a:cxn>
                <a:cxn ang="0">
                  <a:pos x="250267" y="224885"/>
                </a:cxn>
                <a:cxn ang="0">
                  <a:pos x="93027" y="23563"/>
                </a:cxn>
                <a:cxn ang="0">
                  <a:pos x="93027" y="23563"/>
                </a:cxn>
                <a:cxn ang="0">
                  <a:pos x="23051" y="93427"/>
                </a:cxn>
                <a:cxn ang="0">
                  <a:pos x="93027" y="163703"/>
                </a:cxn>
                <a:cxn ang="0">
                  <a:pos x="163003" y="93427"/>
                </a:cxn>
                <a:cxn ang="0">
                  <a:pos x="93027" y="23563"/>
                </a:cxn>
                <a:cxn ang="0">
                  <a:pos x="133778" y="105415"/>
                </a:cxn>
                <a:cxn ang="0">
                  <a:pos x="133778" y="105415"/>
                </a:cxn>
                <a:cxn ang="0">
                  <a:pos x="104552" y="105415"/>
                </a:cxn>
                <a:cxn ang="0">
                  <a:pos x="104552" y="131459"/>
                </a:cxn>
                <a:cxn ang="0">
                  <a:pos x="93027" y="143447"/>
                </a:cxn>
                <a:cxn ang="0">
                  <a:pos x="81502" y="131459"/>
                </a:cxn>
                <a:cxn ang="0">
                  <a:pos x="81502" y="105415"/>
                </a:cxn>
                <a:cxn ang="0">
                  <a:pos x="55158" y="105415"/>
                </a:cxn>
                <a:cxn ang="0">
                  <a:pos x="43632" y="93427"/>
                </a:cxn>
                <a:cxn ang="0">
                  <a:pos x="55158" y="81852"/>
                </a:cxn>
                <a:cxn ang="0">
                  <a:pos x="81502" y="81852"/>
                </a:cxn>
                <a:cxn ang="0">
                  <a:pos x="81502" y="52501"/>
                </a:cxn>
                <a:cxn ang="0">
                  <a:pos x="93027" y="40926"/>
                </a:cxn>
                <a:cxn ang="0">
                  <a:pos x="104552" y="52501"/>
                </a:cxn>
                <a:cxn ang="0">
                  <a:pos x="104552" y="81852"/>
                </a:cxn>
                <a:cxn ang="0">
                  <a:pos x="133778" y="81852"/>
                </a:cxn>
                <a:cxn ang="0">
                  <a:pos x="145303" y="93427"/>
                </a:cxn>
                <a:cxn ang="0">
                  <a:pos x="133778" y="105415"/>
                </a:cxn>
              </a:cxnLst>
              <a:rect l="0" t="0" r="0" b="0"/>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w="9525">
              <a:noFill/>
            </a:ln>
          </p:spPr>
          <p:txBody>
            <a:bodyPr/>
            <a:lstStyle/>
            <a:p>
              <a:endParaRPr lang="zh-CN" altLang="en-US"/>
            </a:p>
          </p:txBody>
        </p:sp>
      </p:grpSp>
      <p:grpSp>
        <p:nvGrpSpPr>
          <p:cNvPr id="23563" name="组合 35"/>
          <p:cNvGrpSpPr/>
          <p:nvPr/>
        </p:nvGrpSpPr>
        <p:grpSpPr>
          <a:xfrm>
            <a:off x="5049838" y="1851025"/>
            <a:ext cx="433387" cy="433388"/>
            <a:chOff x="0" y="0"/>
            <a:chExt cx="432833" cy="432834"/>
          </a:xfrm>
        </p:grpSpPr>
        <p:sp>
          <p:nvSpPr>
            <p:cNvPr id="23564" name="椭圆 36"/>
            <p:cNvSpPr/>
            <p:nvPr/>
          </p:nvSpPr>
          <p:spPr>
            <a:xfrm>
              <a:off x="0" y="0"/>
              <a:ext cx="432833" cy="432834"/>
            </a:xfrm>
            <a:prstGeom prst="ellipse">
              <a:avLst/>
            </a:prstGeom>
            <a:solidFill>
              <a:srgbClr val="7F7F7F"/>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3565" name="Freeform 16"/>
            <p:cNvSpPr/>
            <p:nvPr/>
          </p:nvSpPr>
          <p:spPr>
            <a:xfrm>
              <a:off x="118324" y="102885"/>
              <a:ext cx="196183" cy="227065"/>
            </a:xfrm>
            <a:custGeom>
              <a:avLst/>
              <a:gdLst/>
              <a:ahLst/>
              <a:cxnLst>
                <a:cxn ang="0">
                  <a:pos x="184206" y="226654"/>
                </a:cxn>
                <a:cxn ang="0">
                  <a:pos x="184206" y="226654"/>
                </a:cxn>
                <a:cxn ang="0">
                  <a:pos x="172228" y="226654"/>
                </a:cxn>
                <a:cxn ang="0">
                  <a:pos x="172228" y="0"/>
                </a:cxn>
                <a:cxn ang="0">
                  <a:pos x="184206" y="0"/>
                </a:cxn>
                <a:cxn ang="0">
                  <a:pos x="195770" y="11518"/>
                </a:cxn>
                <a:cxn ang="0">
                  <a:pos x="195770" y="215136"/>
                </a:cxn>
                <a:cxn ang="0">
                  <a:pos x="184206" y="226654"/>
                </a:cxn>
                <a:cxn ang="0">
                  <a:pos x="23542" y="215136"/>
                </a:cxn>
                <a:cxn ang="0">
                  <a:pos x="23542" y="215136"/>
                </a:cxn>
                <a:cxn ang="0">
                  <a:pos x="23542" y="203618"/>
                </a:cxn>
                <a:cxn ang="0">
                  <a:pos x="43780" y="203618"/>
                </a:cxn>
                <a:cxn ang="0">
                  <a:pos x="67322" y="180171"/>
                </a:cxn>
                <a:cxn ang="0">
                  <a:pos x="43780" y="156724"/>
                </a:cxn>
                <a:cxn ang="0">
                  <a:pos x="23542" y="156724"/>
                </a:cxn>
                <a:cxn ang="0">
                  <a:pos x="23542" y="136568"/>
                </a:cxn>
                <a:cxn ang="0">
                  <a:pos x="43780" y="136568"/>
                </a:cxn>
                <a:cxn ang="0">
                  <a:pos x="67322" y="113121"/>
                </a:cxn>
                <a:cxn ang="0">
                  <a:pos x="43780" y="90086"/>
                </a:cxn>
                <a:cxn ang="0">
                  <a:pos x="23542" y="90086"/>
                </a:cxn>
                <a:cxn ang="0">
                  <a:pos x="23542" y="69518"/>
                </a:cxn>
                <a:cxn ang="0">
                  <a:pos x="43780" y="69518"/>
                </a:cxn>
                <a:cxn ang="0">
                  <a:pos x="67322" y="46483"/>
                </a:cxn>
                <a:cxn ang="0">
                  <a:pos x="43780" y="23036"/>
                </a:cxn>
                <a:cxn ang="0">
                  <a:pos x="23542" y="23036"/>
                </a:cxn>
                <a:cxn ang="0">
                  <a:pos x="23542" y="11518"/>
                </a:cxn>
                <a:cxn ang="0">
                  <a:pos x="35106" y="0"/>
                </a:cxn>
                <a:cxn ang="0">
                  <a:pos x="160664" y="0"/>
                </a:cxn>
                <a:cxn ang="0">
                  <a:pos x="160664" y="226654"/>
                </a:cxn>
                <a:cxn ang="0">
                  <a:pos x="35106" y="226654"/>
                </a:cxn>
                <a:cxn ang="0">
                  <a:pos x="23542" y="215136"/>
                </a:cxn>
                <a:cxn ang="0">
                  <a:pos x="55757" y="46483"/>
                </a:cxn>
                <a:cxn ang="0">
                  <a:pos x="55757" y="46483"/>
                </a:cxn>
                <a:cxn ang="0">
                  <a:pos x="43780" y="58000"/>
                </a:cxn>
                <a:cxn ang="0">
                  <a:pos x="11977" y="58000"/>
                </a:cxn>
                <a:cxn ang="0">
                  <a:pos x="0" y="46483"/>
                </a:cxn>
                <a:cxn ang="0">
                  <a:pos x="11977" y="34965"/>
                </a:cxn>
                <a:cxn ang="0">
                  <a:pos x="43780" y="34965"/>
                </a:cxn>
                <a:cxn ang="0">
                  <a:pos x="55757" y="46483"/>
                </a:cxn>
                <a:cxn ang="0">
                  <a:pos x="11977" y="101603"/>
                </a:cxn>
                <a:cxn ang="0">
                  <a:pos x="11977" y="101603"/>
                </a:cxn>
                <a:cxn ang="0">
                  <a:pos x="43780" y="101603"/>
                </a:cxn>
                <a:cxn ang="0">
                  <a:pos x="55757" y="113121"/>
                </a:cxn>
                <a:cxn ang="0">
                  <a:pos x="43780" y="125050"/>
                </a:cxn>
                <a:cxn ang="0">
                  <a:pos x="11977" y="125050"/>
                </a:cxn>
                <a:cxn ang="0">
                  <a:pos x="0" y="113121"/>
                </a:cxn>
                <a:cxn ang="0">
                  <a:pos x="11977" y="101603"/>
                </a:cxn>
                <a:cxn ang="0">
                  <a:pos x="11977" y="168653"/>
                </a:cxn>
                <a:cxn ang="0">
                  <a:pos x="11977" y="168653"/>
                </a:cxn>
                <a:cxn ang="0">
                  <a:pos x="43780" y="168653"/>
                </a:cxn>
                <a:cxn ang="0">
                  <a:pos x="55757" y="180171"/>
                </a:cxn>
                <a:cxn ang="0">
                  <a:pos x="43780" y="191689"/>
                </a:cxn>
                <a:cxn ang="0">
                  <a:pos x="11977" y="191689"/>
                </a:cxn>
                <a:cxn ang="0">
                  <a:pos x="0" y="180171"/>
                </a:cxn>
                <a:cxn ang="0">
                  <a:pos x="11977" y="168653"/>
                </a:cxn>
              </a:cxnLst>
              <a:rect l="0" t="0" r="0" b="0"/>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w="9525">
              <a:noFill/>
            </a:ln>
          </p:spPr>
          <p:txBody>
            <a:bodyPr/>
            <a:lstStyle/>
            <a:p>
              <a:endParaRPr lang="zh-CN" altLang="en-US"/>
            </a:p>
          </p:txBody>
        </p:sp>
      </p:grpSp>
      <p:grpSp>
        <p:nvGrpSpPr>
          <p:cNvPr id="23566" name="组合 38"/>
          <p:cNvGrpSpPr/>
          <p:nvPr/>
        </p:nvGrpSpPr>
        <p:grpSpPr>
          <a:xfrm>
            <a:off x="3105150" y="1851025"/>
            <a:ext cx="433388" cy="433388"/>
            <a:chOff x="0" y="0"/>
            <a:chExt cx="432833" cy="432834"/>
          </a:xfrm>
        </p:grpSpPr>
        <p:sp>
          <p:nvSpPr>
            <p:cNvPr id="23567" name="椭圆 16"/>
            <p:cNvSpPr/>
            <p:nvPr/>
          </p:nvSpPr>
          <p:spPr>
            <a:xfrm>
              <a:off x="0" y="0"/>
              <a:ext cx="432833" cy="432834"/>
            </a:xfrm>
            <a:prstGeom prst="ellipse">
              <a:avLst/>
            </a:prstGeom>
            <a:solidFill>
              <a:schemeClr val="accent1"/>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3568" name="Freeform 75"/>
            <p:cNvSpPr/>
            <p:nvPr/>
          </p:nvSpPr>
          <p:spPr>
            <a:xfrm>
              <a:off x="91984" y="111059"/>
              <a:ext cx="248863" cy="210716"/>
            </a:xfrm>
            <a:custGeom>
              <a:avLst/>
              <a:gdLst/>
              <a:ahLst/>
              <a:cxnLst>
                <a:cxn ang="0">
                  <a:pos x="236461" y="210303"/>
                </a:cxn>
                <a:cxn ang="0">
                  <a:pos x="236461" y="210303"/>
                </a:cxn>
                <a:cxn ang="0">
                  <a:pos x="11575" y="210303"/>
                </a:cxn>
                <a:cxn ang="0">
                  <a:pos x="0" y="198734"/>
                </a:cxn>
                <a:cxn ang="0">
                  <a:pos x="0" y="11569"/>
                </a:cxn>
                <a:cxn ang="0">
                  <a:pos x="11575" y="0"/>
                </a:cxn>
                <a:cxn ang="0">
                  <a:pos x="23150" y="11569"/>
                </a:cxn>
                <a:cxn ang="0">
                  <a:pos x="23150" y="160723"/>
                </a:cxn>
                <a:cxn ang="0">
                  <a:pos x="23150" y="186752"/>
                </a:cxn>
                <a:cxn ang="0">
                  <a:pos x="236461" y="186752"/>
                </a:cxn>
                <a:cxn ang="0">
                  <a:pos x="248450" y="198734"/>
                </a:cxn>
                <a:cxn ang="0">
                  <a:pos x="236461" y="210303"/>
                </a:cxn>
                <a:cxn ang="0">
                  <a:pos x="210417" y="175183"/>
                </a:cxn>
                <a:cxn ang="0">
                  <a:pos x="210417" y="175183"/>
                </a:cxn>
                <a:cxn ang="0">
                  <a:pos x="186854" y="175183"/>
                </a:cxn>
                <a:cxn ang="0">
                  <a:pos x="175279" y="163615"/>
                </a:cxn>
                <a:cxn ang="0">
                  <a:pos x="175279" y="81807"/>
                </a:cxn>
                <a:cxn ang="0">
                  <a:pos x="186854" y="70239"/>
                </a:cxn>
                <a:cxn ang="0">
                  <a:pos x="210417" y="70239"/>
                </a:cxn>
                <a:cxn ang="0">
                  <a:pos x="221992" y="81807"/>
                </a:cxn>
                <a:cxn ang="0">
                  <a:pos x="221992" y="163615"/>
                </a:cxn>
                <a:cxn ang="0">
                  <a:pos x="210417" y="175183"/>
                </a:cxn>
                <a:cxn ang="0">
                  <a:pos x="143034" y="175183"/>
                </a:cxn>
                <a:cxn ang="0">
                  <a:pos x="143034" y="175183"/>
                </a:cxn>
                <a:cxn ang="0">
                  <a:pos x="119884" y="175183"/>
                </a:cxn>
                <a:cxn ang="0">
                  <a:pos x="107896" y="163615"/>
                </a:cxn>
                <a:cxn ang="0">
                  <a:pos x="107896" y="35119"/>
                </a:cxn>
                <a:cxn ang="0">
                  <a:pos x="119884" y="23551"/>
                </a:cxn>
                <a:cxn ang="0">
                  <a:pos x="143034" y="23551"/>
                </a:cxn>
                <a:cxn ang="0">
                  <a:pos x="154609" y="35119"/>
                </a:cxn>
                <a:cxn ang="0">
                  <a:pos x="154609" y="163615"/>
                </a:cxn>
                <a:cxn ang="0">
                  <a:pos x="143034" y="175183"/>
                </a:cxn>
                <a:cxn ang="0">
                  <a:pos x="78958" y="175183"/>
                </a:cxn>
                <a:cxn ang="0">
                  <a:pos x="78958" y="175183"/>
                </a:cxn>
                <a:cxn ang="0">
                  <a:pos x="55395" y="175183"/>
                </a:cxn>
                <a:cxn ang="0">
                  <a:pos x="43820" y="163615"/>
                </a:cxn>
                <a:cxn ang="0">
                  <a:pos x="43820" y="140064"/>
                </a:cxn>
                <a:cxn ang="0">
                  <a:pos x="55395" y="128495"/>
                </a:cxn>
                <a:cxn ang="0">
                  <a:pos x="78958" y="128495"/>
                </a:cxn>
                <a:cxn ang="0">
                  <a:pos x="90533" y="140064"/>
                </a:cxn>
                <a:cxn ang="0">
                  <a:pos x="90533" y="163615"/>
                </a:cxn>
                <a:cxn ang="0">
                  <a:pos x="78958" y="175183"/>
                </a:cxn>
              </a:cxnLst>
              <a:rect l="0" t="0" r="0" b="0"/>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w="9525">
              <a:noFill/>
            </a:ln>
          </p:spPr>
          <p:txBody>
            <a:bodyPr/>
            <a:lstStyle/>
            <a:p>
              <a:endParaRPr lang="zh-CN" altLang="en-US"/>
            </a:p>
          </p:txBody>
        </p:sp>
      </p:grpSp>
      <p:grpSp>
        <p:nvGrpSpPr>
          <p:cNvPr id="23569" name="组合 42"/>
          <p:cNvGrpSpPr/>
          <p:nvPr/>
        </p:nvGrpSpPr>
        <p:grpSpPr>
          <a:xfrm>
            <a:off x="3752850" y="1851025"/>
            <a:ext cx="433388" cy="433388"/>
            <a:chOff x="0" y="0"/>
            <a:chExt cx="432833" cy="432834"/>
          </a:xfrm>
        </p:grpSpPr>
        <p:sp>
          <p:nvSpPr>
            <p:cNvPr id="23570" name="椭圆 16"/>
            <p:cNvSpPr/>
            <p:nvPr/>
          </p:nvSpPr>
          <p:spPr>
            <a:xfrm>
              <a:off x="0" y="0"/>
              <a:ext cx="432833" cy="432834"/>
            </a:xfrm>
            <a:prstGeom prst="ellipse">
              <a:avLst/>
            </a:prstGeom>
            <a:solidFill>
              <a:srgbClr val="3992DB"/>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3571" name="Freeform 84"/>
            <p:cNvSpPr/>
            <p:nvPr/>
          </p:nvSpPr>
          <p:spPr>
            <a:xfrm>
              <a:off x="101594" y="91986"/>
              <a:ext cx="248863" cy="248863"/>
            </a:xfrm>
            <a:custGeom>
              <a:avLst/>
              <a:gdLst/>
              <a:ahLst/>
              <a:cxnLst>
                <a:cxn ang="0">
                  <a:pos x="137247" y="110790"/>
                </a:cxn>
                <a:cxn ang="0">
                  <a:pos x="137247" y="110790"/>
                </a:cxn>
                <a:cxn ang="0">
                  <a:pos x="137247" y="0"/>
                </a:cxn>
                <a:cxn ang="0">
                  <a:pos x="248450" y="110790"/>
                </a:cxn>
                <a:cxn ang="0">
                  <a:pos x="137247" y="110790"/>
                </a:cxn>
                <a:cxn ang="0">
                  <a:pos x="114097" y="248450"/>
                </a:cxn>
                <a:cxn ang="0">
                  <a:pos x="114097" y="248450"/>
                </a:cxn>
                <a:cxn ang="0">
                  <a:pos x="0" y="134353"/>
                </a:cxn>
                <a:cxn ang="0">
                  <a:pos x="114097" y="23150"/>
                </a:cxn>
                <a:cxn ang="0">
                  <a:pos x="114097" y="134353"/>
                </a:cxn>
                <a:cxn ang="0">
                  <a:pos x="224886" y="134353"/>
                </a:cxn>
                <a:cxn ang="0">
                  <a:pos x="114097" y="248450"/>
                </a:cxn>
              </a:cxnLst>
              <a:rect l="0" t="0" r="0" b="0"/>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w="9525">
              <a:noFill/>
            </a:ln>
          </p:spPr>
          <p:txBody>
            <a:bodyPr/>
            <a:lstStyle/>
            <a:p>
              <a:endParaRPr lang="zh-CN" altLang="en-US"/>
            </a:p>
          </p:txBody>
        </p:sp>
      </p:gr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5" name="组合 44"/>
          <p:cNvGrpSpPr/>
          <p:nvPr/>
        </p:nvGrpSpPr>
        <p:grpSpPr>
          <a:xfrm>
            <a:off x="1606534" y="273034"/>
            <a:ext cx="804847" cy="488950"/>
            <a:chOff x="0" y="0"/>
            <a:chExt cx="1120898" cy="897673"/>
          </a:xfrm>
        </p:grpSpPr>
        <p:sp>
          <p:nvSpPr>
            <p:cNvPr id="18436" name="平行四边形 45"/>
            <p:cNvSpPr/>
            <p:nvPr/>
          </p:nvSpPr>
          <p:spPr>
            <a:xfrm>
              <a:off x="0" y="54893"/>
              <a:ext cx="1120898" cy="842780"/>
            </a:xfrm>
            <a:prstGeom prst="parallelogram">
              <a:avLst>
                <a:gd name="adj" fmla="val 48200"/>
              </a:avLst>
            </a:prstGeom>
            <a:solidFill>
              <a:schemeClr val="accent1"/>
            </a:solidFill>
            <a:ln w="25400">
              <a:noFill/>
            </a:ln>
          </p:spPr>
          <p:txBody>
            <a:bodyPr anchor="ctr"/>
            <a:lstStyle/>
            <a:p>
              <a:pPr algn="ctr"/>
              <a:endParaRPr lang="zh-CN" altLang="zh-CN" sz="900" dirty="0">
                <a:solidFill>
                  <a:srgbClr val="FFFFFF"/>
                </a:solidFill>
                <a:latin typeface="Impact" panose="020B0806030902050204" pitchFamily="34" charset="0"/>
                <a:ea typeface="宋体" panose="02010600030101010101" pitchFamily="2" charset="-122"/>
                <a:sym typeface="Impact" panose="020B0806030902050204" pitchFamily="34" charset="0"/>
              </a:endParaRPr>
            </a:p>
          </p:txBody>
        </p:sp>
        <p:sp>
          <p:nvSpPr>
            <p:cNvPr id="18437" name="文本框 9"/>
            <p:cNvSpPr/>
            <p:nvPr/>
          </p:nvSpPr>
          <p:spPr>
            <a:xfrm>
              <a:off x="177755" y="0"/>
              <a:ext cx="737552" cy="678064"/>
            </a:xfrm>
            <a:prstGeom prst="rect">
              <a:avLst/>
            </a:prstGeom>
            <a:noFill/>
            <a:ln w="9525">
              <a:noFill/>
            </a:ln>
          </p:spPr>
          <p:txBody>
            <a:bodyPr wrap="square" anchor="t">
              <a:spAutoFit/>
            </a:bodyPr>
            <a:lstStyle/>
            <a:p>
              <a:pPr algn="ctr"/>
              <a:r>
                <a:rPr lang="en-US" altLang="zh-CN" dirty="0">
                  <a:solidFill>
                    <a:schemeClr val="bg1"/>
                  </a:solidFill>
                  <a:latin typeface="Impact" panose="020B0806030902050204" pitchFamily="34" charset="0"/>
                  <a:ea typeface="宋体" panose="02010600030101010101" pitchFamily="2" charset="-122"/>
                  <a:sym typeface="Impact" panose="020B0806030902050204" pitchFamily="34" charset="0"/>
                </a:rPr>
                <a:t>1</a:t>
              </a:r>
            </a:p>
          </p:txBody>
        </p:sp>
      </p:grpSp>
      <p:grpSp>
        <p:nvGrpSpPr>
          <p:cNvPr id="18438" name="组合 47"/>
          <p:cNvGrpSpPr/>
          <p:nvPr/>
        </p:nvGrpSpPr>
        <p:grpSpPr>
          <a:xfrm>
            <a:off x="1606534" y="952484"/>
            <a:ext cx="804847" cy="504825"/>
            <a:chOff x="0" y="0"/>
            <a:chExt cx="1120898" cy="924318"/>
          </a:xfrm>
        </p:grpSpPr>
        <p:sp>
          <p:nvSpPr>
            <p:cNvPr id="18439" name="平行四边形 48"/>
            <p:cNvSpPr/>
            <p:nvPr/>
          </p:nvSpPr>
          <p:spPr>
            <a:xfrm>
              <a:off x="0" y="81537"/>
              <a:ext cx="1120898" cy="842781"/>
            </a:xfrm>
            <a:prstGeom prst="parallelogram">
              <a:avLst>
                <a:gd name="adj" fmla="val 48200"/>
              </a:avLst>
            </a:prstGeom>
            <a:solidFill>
              <a:schemeClr val="accent1"/>
            </a:solidFill>
            <a:ln w="25400">
              <a:noFill/>
            </a:ln>
          </p:spPr>
          <p:txBody>
            <a:bodyPr anchor="ctr"/>
            <a:lstStyle/>
            <a:p>
              <a:pPr algn="ctr"/>
              <a:endParaRPr lang="zh-CN" altLang="zh-CN" sz="900" dirty="0">
                <a:solidFill>
                  <a:srgbClr val="FFFFFF"/>
                </a:solidFill>
                <a:latin typeface="Impact" panose="020B0806030902050204" pitchFamily="34" charset="0"/>
                <a:ea typeface="宋体" panose="02010600030101010101" pitchFamily="2" charset="-122"/>
                <a:sym typeface="Impact" panose="020B0806030902050204" pitchFamily="34" charset="0"/>
              </a:endParaRPr>
            </a:p>
          </p:txBody>
        </p:sp>
        <p:sp>
          <p:nvSpPr>
            <p:cNvPr id="18440" name="文本框 10"/>
            <p:cNvSpPr/>
            <p:nvPr/>
          </p:nvSpPr>
          <p:spPr>
            <a:xfrm>
              <a:off x="177755" y="0"/>
              <a:ext cx="749933" cy="676235"/>
            </a:xfrm>
            <a:prstGeom prst="rect">
              <a:avLst/>
            </a:prstGeom>
            <a:noFill/>
            <a:ln w="9525">
              <a:noFill/>
            </a:ln>
          </p:spPr>
          <p:txBody>
            <a:bodyPr wrap="square" anchor="t">
              <a:spAutoFit/>
            </a:bodyPr>
            <a:lstStyle/>
            <a:p>
              <a:pPr algn="ctr"/>
              <a:r>
                <a:rPr lang="en-US" altLang="zh-CN" dirty="0">
                  <a:solidFill>
                    <a:schemeClr val="bg1"/>
                  </a:solidFill>
                  <a:latin typeface="Impact" panose="020B0806030902050204" pitchFamily="34" charset="0"/>
                  <a:ea typeface="宋体" panose="02010600030101010101" pitchFamily="2" charset="-122"/>
                  <a:sym typeface="Impact" panose="020B0806030902050204" pitchFamily="34" charset="0"/>
                </a:rPr>
                <a:t>2</a:t>
              </a:r>
            </a:p>
          </p:txBody>
        </p:sp>
      </p:grpSp>
      <p:grpSp>
        <p:nvGrpSpPr>
          <p:cNvPr id="18441" name="组合 50"/>
          <p:cNvGrpSpPr/>
          <p:nvPr/>
        </p:nvGrpSpPr>
        <p:grpSpPr>
          <a:xfrm>
            <a:off x="1606534" y="1654159"/>
            <a:ext cx="804847" cy="495300"/>
            <a:chOff x="0" y="0"/>
            <a:chExt cx="1120898" cy="909499"/>
          </a:xfrm>
        </p:grpSpPr>
        <p:sp>
          <p:nvSpPr>
            <p:cNvPr id="18442" name="平行四边形 51"/>
            <p:cNvSpPr/>
            <p:nvPr/>
          </p:nvSpPr>
          <p:spPr>
            <a:xfrm>
              <a:off x="0" y="66718"/>
              <a:ext cx="1120898" cy="842781"/>
            </a:xfrm>
            <a:prstGeom prst="parallelogram">
              <a:avLst>
                <a:gd name="adj" fmla="val 48200"/>
              </a:avLst>
            </a:prstGeom>
            <a:solidFill>
              <a:schemeClr val="accent1"/>
            </a:solidFill>
            <a:ln w="25400">
              <a:noFill/>
            </a:ln>
          </p:spPr>
          <p:txBody>
            <a:bodyPr anchor="ctr"/>
            <a:lstStyle/>
            <a:p>
              <a:pPr algn="ctr"/>
              <a:endParaRPr lang="zh-CN" altLang="zh-CN" sz="900" dirty="0">
                <a:solidFill>
                  <a:srgbClr val="FFFFFF"/>
                </a:solidFill>
                <a:latin typeface="Impact" panose="020B0806030902050204" pitchFamily="34" charset="0"/>
                <a:ea typeface="宋体" panose="02010600030101010101" pitchFamily="2" charset="-122"/>
                <a:sym typeface="Impact" panose="020B0806030902050204" pitchFamily="34" charset="0"/>
              </a:endParaRPr>
            </a:p>
          </p:txBody>
        </p:sp>
        <p:sp>
          <p:nvSpPr>
            <p:cNvPr id="18443" name="文本框 11"/>
            <p:cNvSpPr/>
            <p:nvPr/>
          </p:nvSpPr>
          <p:spPr>
            <a:xfrm>
              <a:off x="177755" y="0"/>
              <a:ext cx="660613" cy="678189"/>
            </a:xfrm>
            <a:prstGeom prst="rect">
              <a:avLst/>
            </a:prstGeom>
            <a:noFill/>
            <a:ln w="9525">
              <a:noFill/>
            </a:ln>
          </p:spPr>
          <p:txBody>
            <a:bodyPr wrap="square" anchor="t">
              <a:spAutoFit/>
            </a:bodyPr>
            <a:lstStyle/>
            <a:p>
              <a:pPr algn="ctr"/>
              <a:r>
                <a:rPr lang="en-US" altLang="zh-CN" dirty="0">
                  <a:solidFill>
                    <a:schemeClr val="bg1"/>
                  </a:solidFill>
                  <a:latin typeface="Impact" panose="020B0806030902050204" pitchFamily="34" charset="0"/>
                  <a:ea typeface="宋体" panose="02010600030101010101" pitchFamily="2" charset="-122"/>
                  <a:sym typeface="Impact" panose="020B0806030902050204" pitchFamily="34" charset="0"/>
                </a:rPr>
                <a:t>3</a:t>
              </a:r>
            </a:p>
          </p:txBody>
        </p:sp>
      </p:grpSp>
      <p:grpSp>
        <p:nvGrpSpPr>
          <p:cNvPr id="18444" name="组合 53"/>
          <p:cNvGrpSpPr/>
          <p:nvPr/>
        </p:nvGrpSpPr>
        <p:grpSpPr>
          <a:xfrm>
            <a:off x="1606534" y="2320909"/>
            <a:ext cx="804847" cy="508000"/>
            <a:chOff x="0" y="0"/>
            <a:chExt cx="1120898" cy="931598"/>
          </a:xfrm>
        </p:grpSpPr>
        <p:sp>
          <p:nvSpPr>
            <p:cNvPr id="18445" name="平行四边形 54"/>
            <p:cNvSpPr/>
            <p:nvPr/>
          </p:nvSpPr>
          <p:spPr>
            <a:xfrm>
              <a:off x="0" y="88817"/>
              <a:ext cx="1120898" cy="842781"/>
            </a:xfrm>
            <a:prstGeom prst="parallelogram">
              <a:avLst>
                <a:gd name="adj" fmla="val 48200"/>
              </a:avLst>
            </a:prstGeom>
            <a:solidFill>
              <a:schemeClr val="accent1"/>
            </a:solidFill>
            <a:ln w="25400">
              <a:noFill/>
            </a:ln>
          </p:spPr>
          <p:txBody>
            <a:bodyPr anchor="ctr"/>
            <a:lstStyle/>
            <a:p>
              <a:pPr algn="ctr"/>
              <a:endParaRPr lang="zh-CN" altLang="zh-CN" sz="900" dirty="0">
                <a:solidFill>
                  <a:srgbClr val="FFFFFF"/>
                </a:solidFill>
                <a:latin typeface="Impact" panose="020B0806030902050204" pitchFamily="34" charset="0"/>
                <a:ea typeface="宋体" panose="02010600030101010101" pitchFamily="2" charset="-122"/>
                <a:sym typeface="Impact" panose="020B0806030902050204" pitchFamily="34" charset="0"/>
              </a:endParaRPr>
            </a:p>
          </p:txBody>
        </p:sp>
        <p:sp>
          <p:nvSpPr>
            <p:cNvPr id="18446" name="文本框 12"/>
            <p:cNvSpPr/>
            <p:nvPr/>
          </p:nvSpPr>
          <p:spPr>
            <a:xfrm>
              <a:off x="177755" y="0"/>
              <a:ext cx="660613" cy="677301"/>
            </a:xfrm>
            <a:prstGeom prst="rect">
              <a:avLst/>
            </a:prstGeom>
            <a:noFill/>
            <a:ln w="9525">
              <a:noFill/>
            </a:ln>
          </p:spPr>
          <p:txBody>
            <a:bodyPr wrap="square" anchor="t">
              <a:spAutoFit/>
            </a:bodyPr>
            <a:lstStyle/>
            <a:p>
              <a:pPr algn="ctr"/>
              <a:r>
                <a:rPr lang="en-US" altLang="zh-CN" dirty="0">
                  <a:solidFill>
                    <a:schemeClr val="bg1"/>
                  </a:solidFill>
                  <a:latin typeface="Impact" panose="020B0806030902050204" pitchFamily="34" charset="0"/>
                  <a:ea typeface="宋体" panose="02010600030101010101" pitchFamily="2" charset="-122"/>
                  <a:sym typeface="Impact" panose="020B0806030902050204" pitchFamily="34" charset="0"/>
                </a:rPr>
                <a:t>4</a:t>
              </a:r>
            </a:p>
          </p:txBody>
        </p:sp>
      </p:grpSp>
      <p:grpSp>
        <p:nvGrpSpPr>
          <p:cNvPr id="18447" name="组合 59"/>
          <p:cNvGrpSpPr/>
          <p:nvPr/>
        </p:nvGrpSpPr>
        <p:grpSpPr>
          <a:xfrm>
            <a:off x="2285984" y="285734"/>
            <a:ext cx="3856038" cy="1005103"/>
            <a:chOff x="0" y="0"/>
            <a:chExt cx="3857250" cy="1179067"/>
          </a:xfrm>
        </p:grpSpPr>
        <p:sp>
          <p:nvSpPr>
            <p:cNvPr id="18448" name="矩形 60"/>
            <p:cNvSpPr/>
            <p:nvPr/>
          </p:nvSpPr>
          <p:spPr>
            <a:xfrm>
              <a:off x="214163" y="881203"/>
              <a:ext cx="2827147" cy="297864"/>
            </a:xfrm>
            <a:prstGeom prst="rect">
              <a:avLst/>
            </a:prstGeom>
            <a:noFill/>
            <a:ln w="15875">
              <a:noFill/>
            </a:ln>
          </p:spPr>
          <p:txBody>
            <a:bodyPr lIns="68580" tIns="34290" rIns="68580" bIns="34290" anchor="t">
              <a:spAutoFit/>
            </a:bodyPr>
            <a:lstStyle/>
            <a:p>
              <a:pPr algn="ctr"/>
              <a:r>
                <a:rPr lang="zh-CN" altLang="en-US" sz="1200"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科技贷</a:t>
              </a:r>
            </a:p>
          </p:txBody>
        </p:sp>
        <p:sp>
          <p:nvSpPr>
            <p:cNvPr id="18449" name="平行四边形 61"/>
            <p:cNvSpPr/>
            <p:nvPr/>
          </p:nvSpPr>
          <p:spPr>
            <a:xfrm>
              <a:off x="0" y="0"/>
              <a:ext cx="3857250" cy="540057"/>
            </a:xfrm>
            <a:prstGeom prst="parallelogram">
              <a:avLst>
                <a:gd name="adj" fmla="val 48174"/>
              </a:avLst>
            </a:prstGeom>
            <a:noFill/>
            <a:ln w="15875" cap="flat" cmpd="sng">
              <a:solidFill>
                <a:schemeClr val="accent1"/>
              </a:solidFill>
              <a:prstDash val="solid"/>
              <a:bevel/>
              <a:headEnd type="none" w="med" len="med"/>
              <a:tailEnd type="none" w="med" len="med"/>
            </a:ln>
          </p:spPr>
          <p:txBody>
            <a:bodyPr lIns="68580" tIns="34290" rIns="68580" bIns="34290" anchor="ctr"/>
            <a:lstStyle/>
            <a:p>
              <a:endParaRPr lang="zh-CN" altLang="zh-CN" sz="1100" b="1" dirty="0">
                <a:solidFill>
                  <a:srgbClr val="3F3F3F"/>
                </a:solidFill>
                <a:latin typeface="宋体" panose="02010600030101010101" pitchFamily="2" charset="-122"/>
                <a:ea typeface="宋体" panose="02010600030101010101" pitchFamily="2" charset="-122"/>
                <a:sym typeface="宋体" panose="02010600030101010101" pitchFamily="2" charset="-122"/>
              </a:endParaRPr>
            </a:p>
          </p:txBody>
        </p:sp>
      </p:grpSp>
      <p:grpSp>
        <p:nvGrpSpPr>
          <p:cNvPr id="18450" name="组合 62"/>
          <p:cNvGrpSpPr/>
          <p:nvPr/>
        </p:nvGrpSpPr>
        <p:grpSpPr>
          <a:xfrm>
            <a:off x="2285984" y="1012174"/>
            <a:ext cx="3856038" cy="458788"/>
            <a:chOff x="-15880" y="16445"/>
            <a:chExt cx="3857250" cy="540057"/>
          </a:xfrm>
        </p:grpSpPr>
        <p:sp>
          <p:nvSpPr>
            <p:cNvPr id="18451" name="矩形 63"/>
            <p:cNvSpPr/>
            <p:nvPr/>
          </p:nvSpPr>
          <p:spPr>
            <a:xfrm>
              <a:off x="525945" y="82971"/>
              <a:ext cx="3268737" cy="298894"/>
            </a:xfrm>
            <a:prstGeom prst="rect">
              <a:avLst/>
            </a:prstGeom>
            <a:noFill/>
            <a:ln w="15875">
              <a:noFill/>
            </a:ln>
          </p:spPr>
          <p:txBody>
            <a:bodyPr wrap="square" lIns="68580" tIns="34290" rIns="68580" bIns="34290" anchor="t">
              <a:spAutoFit/>
            </a:bodyPr>
            <a:lstStyle/>
            <a:p>
              <a:endParaRPr lang="zh-CN" altLang="en-US" sz="1200"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452" name="平行四边形 64"/>
            <p:cNvSpPr/>
            <p:nvPr/>
          </p:nvSpPr>
          <p:spPr>
            <a:xfrm>
              <a:off x="-15880" y="16445"/>
              <a:ext cx="3857250" cy="540057"/>
            </a:xfrm>
            <a:prstGeom prst="parallelogram">
              <a:avLst>
                <a:gd name="adj" fmla="val 48174"/>
              </a:avLst>
            </a:prstGeom>
            <a:noFill/>
            <a:ln w="15875" cap="flat" cmpd="sng">
              <a:solidFill>
                <a:schemeClr val="accent1"/>
              </a:solidFill>
              <a:prstDash val="solid"/>
              <a:bevel/>
              <a:headEnd type="none" w="med" len="med"/>
              <a:tailEnd type="none" w="med" len="med"/>
            </a:ln>
          </p:spPr>
          <p:txBody>
            <a:bodyPr lIns="68580" tIns="34290" rIns="68580" bIns="34290" anchor="ctr"/>
            <a:lstStyle/>
            <a:p>
              <a:endParaRPr lang="zh-CN" altLang="zh-CN" sz="1100" b="1" dirty="0">
                <a:solidFill>
                  <a:srgbClr val="3F3F3F"/>
                </a:solidFill>
                <a:latin typeface="宋体" panose="02010600030101010101" pitchFamily="2" charset="-122"/>
                <a:ea typeface="宋体" panose="02010600030101010101" pitchFamily="2" charset="-122"/>
                <a:sym typeface="宋体" panose="02010600030101010101" pitchFamily="2" charset="-122"/>
              </a:endParaRPr>
            </a:p>
          </p:txBody>
        </p:sp>
      </p:grpSp>
      <p:grpSp>
        <p:nvGrpSpPr>
          <p:cNvPr id="18453" name="组合 65"/>
          <p:cNvGrpSpPr/>
          <p:nvPr/>
        </p:nvGrpSpPr>
        <p:grpSpPr>
          <a:xfrm>
            <a:off x="2285984" y="1674797"/>
            <a:ext cx="3856038" cy="509067"/>
            <a:chOff x="0" y="0"/>
            <a:chExt cx="3857250" cy="599244"/>
          </a:xfrm>
        </p:grpSpPr>
        <p:sp>
          <p:nvSpPr>
            <p:cNvPr id="18454" name="矩形 66"/>
            <p:cNvSpPr/>
            <p:nvPr/>
          </p:nvSpPr>
          <p:spPr>
            <a:xfrm>
              <a:off x="525945" y="82971"/>
              <a:ext cx="3268737" cy="516273"/>
            </a:xfrm>
            <a:prstGeom prst="rect">
              <a:avLst/>
            </a:prstGeom>
            <a:noFill/>
            <a:ln w="15875">
              <a:noFill/>
            </a:ln>
          </p:spPr>
          <p:txBody>
            <a:bodyPr wrap="square" lIns="68580" tIns="34290" rIns="68580" bIns="34290" anchor="t">
              <a:spAutoFit/>
            </a:bodyPr>
            <a:lstStyle/>
            <a:p>
              <a:endParaRPr lang="zh-CN" altLang="en-US" sz="1200"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endParaRPr>
            </a:p>
            <a:p>
              <a:endParaRPr lang="zh-CN" altLang="en-US" sz="1200"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455" name="平行四边形 67"/>
            <p:cNvSpPr/>
            <p:nvPr/>
          </p:nvSpPr>
          <p:spPr>
            <a:xfrm>
              <a:off x="0" y="0"/>
              <a:ext cx="3857250" cy="540057"/>
            </a:xfrm>
            <a:prstGeom prst="parallelogram">
              <a:avLst>
                <a:gd name="adj" fmla="val 48174"/>
              </a:avLst>
            </a:prstGeom>
            <a:noFill/>
            <a:ln w="15875" cap="flat" cmpd="sng">
              <a:solidFill>
                <a:schemeClr val="accent1"/>
              </a:solidFill>
              <a:prstDash val="solid"/>
              <a:bevel/>
              <a:headEnd type="none" w="med" len="med"/>
              <a:tailEnd type="none" w="med" len="med"/>
            </a:ln>
          </p:spPr>
          <p:txBody>
            <a:bodyPr lIns="68580" tIns="34290" rIns="68580" bIns="34290" anchor="ctr"/>
            <a:lstStyle/>
            <a:p>
              <a:endParaRPr lang="zh-CN" altLang="zh-CN" sz="1100" b="1" dirty="0">
                <a:solidFill>
                  <a:srgbClr val="3F3F3F"/>
                </a:solidFill>
                <a:latin typeface="宋体" panose="02010600030101010101" pitchFamily="2" charset="-122"/>
                <a:ea typeface="宋体" panose="02010600030101010101" pitchFamily="2" charset="-122"/>
                <a:sym typeface="宋体" panose="02010600030101010101" pitchFamily="2" charset="-122"/>
              </a:endParaRPr>
            </a:p>
          </p:txBody>
        </p:sp>
      </p:grpSp>
      <p:grpSp>
        <p:nvGrpSpPr>
          <p:cNvPr id="18456" name="组合 68"/>
          <p:cNvGrpSpPr/>
          <p:nvPr/>
        </p:nvGrpSpPr>
        <p:grpSpPr>
          <a:xfrm>
            <a:off x="2285984" y="2368534"/>
            <a:ext cx="3856038" cy="460375"/>
            <a:chOff x="0" y="0"/>
            <a:chExt cx="3857250" cy="540057"/>
          </a:xfrm>
        </p:grpSpPr>
        <p:sp>
          <p:nvSpPr>
            <p:cNvPr id="18457" name="矩形 69"/>
            <p:cNvSpPr/>
            <p:nvPr/>
          </p:nvSpPr>
          <p:spPr>
            <a:xfrm>
              <a:off x="138473" y="104287"/>
              <a:ext cx="3083259" cy="297864"/>
            </a:xfrm>
            <a:prstGeom prst="rect">
              <a:avLst/>
            </a:prstGeom>
            <a:noFill/>
            <a:ln w="15875">
              <a:noFill/>
            </a:ln>
          </p:spPr>
          <p:txBody>
            <a:bodyPr wrap="square" lIns="68580" tIns="34290" rIns="68580" bIns="34290" anchor="t">
              <a:spAutoFit/>
            </a:bodyPr>
            <a:lstStyle/>
            <a:p>
              <a:pPr algn="ctr"/>
              <a:r>
                <a:rPr lang="zh-CN" altLang="en-US" sz="1200"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投贷保</a:t>
              </a:r>
            </a:p>
          </p:txBody>
        </p:sp>
        <p:sp>
          <p:nvSpPr>
            <p:cNvPr id="18458" name="平行四边形 70"/>
            <p:cNvSpPr/>
            <p:nvPr/>
          </p:nvSpPr>
          <p:spPr>
            <a:xfrm>
              <a:off x="0" y="0"/>
              <a:ext cx="3857250" cy="540057"/>
            </a:xfrm>
            <a:prstGeom prst="parallelogram">
              <a:avLst>
                <a:gd name="adj" fmla="val 48174"/>
              </a:avLst>
            </a:prstGeom>
            <a:noFill/>
            <a:ln w="15875" cap="flat" cmpd="sng">
              <a:solidFill>
                <a:schemeClr val="accent1"/>
              </a:solidFill>
              <a:prstDash val="solid"/>
              <a:bevel/>
              <a:headEnd type="none" w="med" len="med"/>
              <a:tailEnd type="none" w="med" len="med"/>
            </a:ln>
          </p:spPr>
          <p:txBody>
            <a:bodyPr lIns="68580" tIns="34290" rIns="68580" bIns="34290" anchor="ctr"/>
            <a:lstStyle/>
            <a:p>
              <a:endParaRPr lang="zh-CN" altLang="zh-CN" sz="1100" b="1" dirty="0">
                <a:solidFill>
                  <a:srgbClr val="3F3F3F"/>
                </a:solidFill>
                <a:latin typeface="宋体" panose="02010600030101010101" pitchFamily="2" charset="-122"/>
                <a:ea typeface="宋体" panose="02010600030101010101" pitchFamily="2" charset="-122"/>
                <a:sym typeface="宋体" panose="02010600030101010101" pitchFamily="2" charset="-122"/>
              </a:endParaRPr>
            </a:p>
          </p:txBody>
        </p:sp>
      </p:grpSp>
      <p:sp>
        <p:nvSpPr>
          <p:cNvPr id="2" name="文本框 1"/>
          <p:cNvSpPr txBox="1"/>
          <p:nvPr/>
        </p:nvSpPr>
        <p:spPr>
          <a:xfrm>
            <a:off x="3429619" y="1751314"/>
            <a:ext cx="954107" cy="276999"/>
          </a:xfrm>
          <a:prstGeom prst="rect">
            <a:avLst/>
          </a:prstGeom>
          <a:noFill/>
        </p:spPr>
        <p:txBody>
          <a:bodyPr wrap="none" rtlCol="0" anchor="t">
            <a:spAutoFit/>
          </a:bodyPr>
          <a:lstStyle/>
          <a:p>
            <a:r>
              <a:rPr lang="zh-CN" altLang="en-US" sz="1200"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政府采购贷</a:t>
            </a:r>
          </a:p>
        </p:txBody>
      </p:sp>
      <p:sp>
        <p:nvSpPr>
          <p:cNvPr id="3" name="矩形 60"/>
          <p:cNvSpPr/>
          <p:nvPr/>
        </p:nvSpPr>
        <p:spPr>
          <a:xfrm>
            <a:off x="2500080" y="390491"/>
            <a:ext cx="2826259" cy="253916"/>
          </a:xfrm>
          <a:prstGeom prst="rect">
            <a:avLst/>
          </a:prstGeom>
          <a:noFill/>
          <a:ln w="15875">
            <a:noFill/>
          </a:ln>
        </p:spPr>
        <p:txBody>
          <a:bodyPr lIns="68580" tIns="34290" rIns="68580" bIns="34290" anchor="t">
            <a:spAutoFit/>
          </a:bodyPr>
          <a:lstStyle/>
          <a:p>
            <a:pPr algn="ctr"/>
            <a:r>
              <a:rPr lang="zh-CN" altLang="en-US" sz="1200"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税单贷</a:t>
            </a:r>
          </a:p>
        </p:txBody>
      </p:sp>
      <p:grpSp>
        <p:nvGrpSpPr>
          <p:cNvPr id="4" name="组合 53"/>
          <p:cNvGrpSpPr/>
          <p:nvPr/>
        </p:nvGrpSpPr>
        <p:grpSpPr>
          <a:xfrm>
            <a:off x="1529064" y="3075924"/>
            <a:ext cx="804847" cy="486410"/>
            <a:chOff x="0" y="39593"/>
            <a:chExt cx="1120898" cy="892005"/>
          </a:xfrm>
        </p:grpSpPr>
        <p:sp>
          <p:nvSpPr>
            <p:cNvPr id="5" name="平行四边形 54"/>
            <p:cNvSpPr/>
            <p:nvPr/>
          </p:nvSpPr>
          <p:spPr>
            <a:xfrm>
              <a:off x="0" y="88817"/>
              <a:ext cx="1120898" cy="842781"/>
            </a:xfrm>
            <a:prstGeom prst="parallelogram">
              <a:avLst>
                <a:gd name="adj" fmla="val 48200"/>
              </a:avLst>
            </a:prstGeom>
            <a:solidFill>
              <a:schemeClr val="accent1"/>
            </a:solidFill>
            <a:ln w="25400">
              <a:noFill/>
            </a:ln>
          </p:spPr>
          <p:txBody>
            <a:bodyPr anchor="ctr"/>
            <a:lstStyle/>
            <a:p>
              <a:pPr algn="ctr"/>
              <a:endParaRPr lang="zh-CN" altLang="zh-CN" sz="900" dirty="0">
                <a:solidFill>
                  <a:srgbClr val="FFFFFF"/>
                </a:solidFill>
                <a:latin typeface="Impact" panose="020B0806030902050204" pitchFamily="34" charset="0"/>
                <a:ea typeface="宋体" panose="02010600030101010101" pitchFamily="2" charset="-122"/>
                <a:sym typeface="Impact" panose="020B0806030902050204" pitchFamily="34" charset="0"/>
              </a:endParaRPr>
            </a:p>
          </p:txBody>
        </p:sp>
        <p:sp>
          <p:nvSpPr>
            <p:cNvPr id="6" name="文本框 12"/>
            <p:cNvSpPr/>
            <p:nvPr/>
          </p:nvSpPr>
          <p:spPr>
            <a:xfrm>
              <a:off x="285647" y="39593"/>
              <a:ext cx="660613" cy="677301"/>
            </a:xfrm>
            <a:prstGeom prst="rect">
              <a:avLst/>
            </a:prstGeom>
            <a:noFill/>
            <a:ln w="9525">
              <a:noFill/>
            </a:ln>
          </p:spPr>
          <p:txBody>
            <a:bodyPr wrap="square" anchor="t">
              <a:spAutoFit/>
            </a:bodyPr>
            <a:lstStyle/>
            <a:p>
              <a:pPr algn="ctr"/>
              <a:r>
                <a:rPr lang="en-US" altLang="zh-CN" dirty="0">
                  <a:solidFill>
                    <a:schemeClr val="bg1"/>
                  </a:solidFill>
                  <a:latin typeface="Impact" panose="020B0806030902050204" pitchFamily="34" charset="0"/>
                  <a:ea typeface="宋体" panose="02010600030101010101" pitchFamily="2" charset="-122"/>
                  <a:sym typeface="Impact" panose="020B0806030902050204" pitchFamily="34" charset="0"/>
                </a:rPr>
                <a:t>5</a:t>
              </a:r>
            </a:p>
          </p:txBody>
        </p:sp>
      </p:grpSp>
      <p:grpSp>
        <p:nvGrpSpPr>
          <p:cNvPr id="7" name="组合 68"/>
          <p:cNvGrpSpPr/>
          <p:nvPr/>
        </p:nvGrpSpPr>
        <p:grpSpPr>
          <a:xfrm>
            <a:off x="2208514" y="3101959"/>
            <a:ext cx="3856038" cy="460375"/>
            <a:chOff x="0" y="0"/>
            <a:chExt cx="3857250" cy="540057"/>
          </a:xfrm>
        </p:grpSpPr>
        <p:sp>
          <p:nvSpPr>
            <p:cNvPr id="8" name="矩形 69"/>
            <p:cNvSpPr/>
            <p:nvPr/>
          </p:nvSpPr>
          <p:spPr>
            <a:xfrm>
              <a:off x="138473" y="104287"/>
              <a:ext cx="3083259" cy="297864"/>
            </a:xfrm>
            <a:prstGeom prst="rect">
              <a:avLst/>
            </a:prstGeom>
            <a:noFill/>
            <a:ln w="15875">
              <a:noFill/>
            </a:ln>
          </p:spPr>
          <p:txBody>
            <a:bodyPr wrap="square" lIns="68580" tIns="34290" rIns="68580" bIns="34290" anchor="t">
              <a:spAutoFit/>
            </a:bodyPr>
            <a:lstStyle/>
            <a:p>
              <a:pPr algn="ctr"/>
              <a:r>
                <a:rPr lang="zh-CN" altLang="en-US" sz="1200"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中小企业集合债</a:t>
              </a:r>
            </a:p>
          </p:txBody>
        </p:sp>
        <p:sp>
          <p:nvSpPr>
            <p:cNvPr id="9" name="平行四边形 70"/>
            <p:cNvSpPr/>
            <p:nvPr/>
          </p:nvSpPr>
          <p:spPr>
            <a:xfrm>
              <a:off x="0" y="0"/>
              <a:ext cx="3857250" cy="540057"/>
            </a:xfrm>
            <a:prstGeom prst="parallelogram">
              <a:avLst>
                <a:gd name="adj" fmla="val 48174"/>
              </a:avLst>
            </a:prstGeom>
            <a:noFill/>
            <a:ln w="15875" cap="flat" cmpd="sng">
              <a:solidFill>
                <a:schemeClr val="accent1"/>
              </a:solidFill>
              <a:prstDash val="solid"/>
              <a:bevel/>
              <a:headEnd type="none" w="med" len="med"/>
              <a:tailEnd type="none" w="med" len="med"/>
            </a:ln>
          </p:spPr>
          <p:txBody>
            <a:bodyPr lIns="68580" tIns="34290" rIns="68580" bIns="34290" anchor="ctr"/>
            <a:lstStyle/>
            <a:p>
              <a:endParaRPr lang="zh-CN" altLang="zh-CN" sz="1100" b="1" dirty="0">
                <a:solidFill>
                  <a:srgbClr val="3F3F3F"/>
                </a:solidFill>
                <a:latin typeface="宋体" panose="02010600030101010101" pitchFamily="2" charset="-122"/>
                <a:ea typeface="宋体" panose="02010600030101010101" pitchFamily="2" charset="-122"/>
                <a:sym typeface="宋体" panose="02010600030101010101" pitchFamily="2" charset="-122"/>
              </a:endParaRPr>
            </a:p>
          </p:txBody>
        </p:sp>
      </p:grpSp>
      <p:grpSp>
        <p:nvGrpSpPr>
          <p:cNvPr id="34" name="组合 53"/>
          <p:cNvGrpSpPr/>
          <p:nvPr/>
        </p:nvGrpSpPr>
        <p:grpSpPr>
          <a:xfrm>
            <a:off x="1535096" y="3831599"/>
            <a:ext cx="804847" cy="486410"/>
            <a:chOff x="0" y="39593"/>
            <a:chExt cx="1120898" cy="892005"/>
          </a:xfrm>
        </p:grpSpPr>
        <p:sp>
          <p:nvSpPr>
            <p:cNvPr id="35" name="平行四边形 54"/>
            <p:cNvSpPr/>
            <p:nvPr/>
          </p:nvSpPr>
          <p:spPr>
            <a:xfrm>
              <a:off x="0" y="88817"/>
              <a:ext cx="1120898" cy="842781"/>
            </a:xfrm>
            <a:prstGeom prst="parallelogram">
              <a:avLst>
                <a:gd name="adj" fmla="val 48200"/>
              </a:avLst>
            </a:prstGeom>
            <a:solidFill>
              <a:schemeClr val="accent1"/>
            </a:solidFill>
            <a:ln w="25400">
              <a:noFill/>
            </a:ln>
          </p:spPr>
          <p:txBody>
            <a:bodyPr anchor="ctr"/>
            <a:lstStyle/>
            <a:p>
              <a:pPr algn="ctr"/>
              <a:endParaRPr lang="zh-CN" altLang="zh-CN" sz="900" dirty="0">
                <a:solidFill>
                  <a:srgbClr val="FFFFFF"/>
                </a:solidFill>
                <a:latin typeface="Impact" panose="020B0806030902050204" pitchFamily="34" charset="0"/>
                <a:ea typeface="宋体" panose="02010600030101010101" pitchFamily="2" charset="-122"/>
                <a:sym typeface="Impact" panose="020B0806030902050204" pitchFamily="34" charset="0"/>
              </a:endParaRPr>
            </a:p>
          </p:txBody>
        </p:sp>
        <p:sp>
          <p:nvSpPr>
            <p:cNvPr id="36" name="文本框 12"/>
            <p:cNvSpPr/>
            <p:nvPr/>
          </p:nvSpPr>
          <p:spPr>
            <a:xfrm>
              <a:off x="285647" y="39593"/>
              <a:ext cx="660613" cy="677301"/>
            </a:xfrm>
            <a:prstGeom prst="rect">
              <a:avLst/>
            </a:prstGeom>
            <a:noFill/>
            <a:ln w="9525">
              <a:noFill/>
            </a:ln>
          </p:spPr>
          <p:txBody>
            <a:bodyPr wrap="square" anchor="t">
              <a:spAutoFit/>
            </a:bodyPr>
            <a:lstStyle/>
            <a:p>
              <a:pPr algn="ctr"/>
              <a:r>
                <a:rPr lang="en-US" altLang="zh-CN" dirty="0" smtClean="0">
                  <a:solidFill>
                    <a:schemeClr val="bg1"/>
                  </a:solidFill>
                  <a:latin typeface="Impact" panose="020B0806030902050204" pitchFamily="34" charset="0"/>
                  <a:ea typeface="宋体" panose="02010600030101010101" pitchFamily="2" charset="-122"/>
                  <a:sym typeface="Impact" panose="020B0806030902050204" pitchFamily="34" charset="0"/>
                </a:rPr>
                <a:t>6</a:t>
              </a:r>
              <a:endParaRPr lang="en-US" altLang="zh-CN" dirty="0">
                <a:solidFill>
                  <a:schemeClr val="bg1"/>
                </a:solidFill>
                <a:latin typeface="Impact" panose="020B0806030902050204" pitchFamily="34" charset="0"/>
                <a:ea typeface="宋体" panose="02010600030101010101" pitchFamily="2" charset="-122"/>
                <a:sym typeface="Impact" panose="020B0806030902050204" pitchFamily="34" charset="0"/>
              </a:endParaRPr>
            </a:p>
          </p:txBody>
        </p:sp>
      </p:grpSp>
      <p:grpSp>
        <p:nvGrpSpPr>
          <p:cNvPr id="37" name="组合 68"/>
          <p:cNvGrpSpPr/>
          <p:nvPr/>
        </p:nvGrpSpPr>
        <p:grpSpPr>
          <a:xfrm>
            <a:off x="2214546" y="3857634"/>
            <a:ext cx="3856038" cy="460375"/>
            <a:chOff x="0" y="0"/>
            <a:chExt cx="3857250" cy="540057"/>
          </a:xfrm>
        </p:grpSpPr>
        <p:sp>
          <p:nvSpPr>
            <p:cNvPr id="38" name="矩形 69"/>
            <p:cNvSpPr/>
            <p:nvPr/>
          </p:nvSpPr>
          <p:spPr>
            <a:xfrm>
              <a:off x="138473" y="104287"/>
              <a:ext cx="3083259" cy="297864"/>
            </a:xfrm>
            <a:prstGeom prst="rect">
              <a:avLst/>
            </a:prstGeom>
            <a:noFill/>
            <a:ln w="15875">
              <a:noFill/>
            </a:ln>
          </p:spPr>
          <p:txBody>
            <a:bodyPr wrap="square" lIns="68580" tIns="34290" rIns="68580" bIns="34290" anchor="t">
              <a:spAutoFit/>
            </a:bodyPr>
            <a:lstStyle/>
            <a:p>
              <a:pPr algn="ctr"/>
              <a:r>
                <a:rPr lang="zh-CN" altLang="en-US" sz="1200" b="1" dirty="0" smtClean="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河南省中小企业基金</a:t>
              </a:r>
              <a:endParaRPr lang="zh-CN" altLang="en-US" sz="1200"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9" name="平行四边形 70"/>
            <p:cNvSpPr/>
            <p:nvPr/>
          </p:nvSpPr>
          <p:spPr>
            <a:xfrm>
              <a:off x="0" y="0"/>
              <a:ext cx="3857250" cy="540057"/>
            </a:xfrm>
            <a:prstGeom prst="parallelogram">
              <a:avLst>
                <a:gd name="adj" fmla="val 48174"/>
              </a:avLst>
            </a:prstGeom>
            <a:noFill/>
            <a:ln w="15875" cap="flat" cmpd="sng">
              <a:solidFill>
                <a:schemeClr val="accent1"/>
              </a:solidFill>
              <a:prstDash val="solid"/>
              <a:bevel/>
              <a:headEnd type="none" w="med" len="med"/>
              <a:tailEnd type="none" w="med" len="med"/>
            </a:ln>
          </p:spPr>
          <p:txBody>
            <a:bodyPr lIns="68580" tIns="34290" rIns="68580" bIns="34290" anchor="ctr"/>
            <a:lstStyle/>
            <a:p>
              <a:endParaRPr lang="zh-CN" altLang="zh-CN" sz="1100" b="1" dirty="0">
                <a:solidFill>
                  <a:srgbClr val="3F3F3F"/>
                </a:solidFill>
                <a:latin typeface="宋体" panose="02010600030101010101" pitchFamily="2" charset="-122"/>
                <a:ea typeface="宋体" panose="02010600030101010101" pitchFamily="2" charset="-122"/>
                <a:sym typeface="宋体" panose="02010600030101010101" pitchFamily="2" charset="-122"/>
              </a:endParaRPr>
            </a:p>
          </p:txBody>
        </p:sp>
      </p:gr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直接连接符 6"/>
          <p:cNvSpPr/>
          <p:nvPr/>
        </p:nvSpPr>
        <p:spPr>
          <a:xfrm>
            <a:off x="755650" y="625475"/>
            <a:ext cx="7848600" cy="0"/>
          </a:xfrm>
          <a:prstGeom prst="line">
            <a:avLst/>
          </a:prstGeom>
          <a:ln w="9525" cap="flat" cmpd="sng">
            <a:solidFill>
              <a:srgbClr val="7F7F7F"/>
            </a:solidFill>
            <a:prstDash val="solid"/>
            <a:bevel/>
            <a:headEnd type="none" w="med" len="med"/>
            <a:tailEnd type="none" w="med" len="med"/>
          </a:ln>
        </p:spPr>
      </p:sp>
      <p:grpSp>
        <p:nvGrpSpPr>
          <p:cNvPr id="24578" name="Group 7"/>
          <p:cNvGrpSpPr/>
          <p:nvPr/>
        </p:nvGrpSpPr>
        <p:grpSpPr>
          <a:xfrm>
            <a:off x="323850" y="292100"/>
            <a:ext cx="390525" cy="206375"/>
            <a:chOff x="0" y="0"/>
            <a:chExt cx="1041399" cy="549275"/>
          </a:xfrm>
        </p:grpSpPr>
        <p:sp>
          <p:nvSpPr>
            <p:cNvPr id="24579" name="Freeform 16"/>
            <p:cNvSpPr/>
            <p:nvPr/>
          </p:nvSpPr>
          <p:spPr>
            <a:xfrm>
              <a:off x="0" y="0"/>
              <a:ext cx="361950" cy="549275"/>
            </a:xfrm>
            <a:custGeom>
              <a:avLst/>
              <a:gdLst/>
              <a:ahLst/>
              <a:cxnLst>
                <a:cxn ang="0">
                  <a:pos x="3620" y="83114"/>
                </a:cxn>
                <a:cxn ang="0">
                  <a:pos x="86868" y="0"/>
                </a:cxn>
                <a:cxn ang="0">
                  <a:pos x="361950" y="274638"/>
                </a:cxn>
                <a:cxn ang="0">
                  <a:pos x="86868" y="549275"/>
                </a:cxn>
                <a:cxn ang="0">
                  <a:pos x="0" y="462547"/>
                </a:cxn>
                <a:cxn ang="0">
                  <a:pos x="191834" y="271024"/>
                </a:cxn>
                <a:cxn ang="0">
                  <a:pos x="3620" y="83114"/>
                </a:cxn>
              </a:cxnLst>
              <a:rect l="0" t="0" r="0" b="0"/>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lstStyle/>
            <a:p>
              <a:endParaRPr lang="zh-CN" altLang="en-US"/>
            </a:p>
          </p:txBody>
        </p:sp>
        <p:sp>
          <p:nvSpPr>
            <p:cNvPr id="24580" name="Freeform 17"/>
            <p:cNvSpPr/>
            <p:nvPr/>
          </p:nvSpPr>
          <p:spPr>
            <a:xfrm>
              <a:off x="338137" y="0"/>
              <a:ext cx="360362" cy="549275"/>
            </a:xfrm>
            <a:custGeom>
              <a:avLst/>
              <a:gdLst/>
              <a:ahLst/>
              <a:cxnLst>
                <a:cxn ang="0">
                  <a:pos x="3613" y="83114"/>
                </a:cxn>
                <a:cxn ang="0">
                  <a:pos x="86704" y="0"/>
                </a:cxn>
                <a:cxn ang="0">
                  <a:pos x="360362" y="274638"/>
                </a:cxn>
                <a:cxn ang="0">
                  <a:pos x="86704" y="549275"/>
                </a:cxn>
                <a:cxn ang="0">
                  <a:pos x="0" y="462547"/>
                </a:cxn>
                <a:cxn ang="0">
                  <a:pos x="191471" y="271024"/>
                </a:cxn>
                <a:cxn ang="0">
                  <a:pos x="3613" y="83114"/>
                </a:cxn>
              </a:cxnLst>
              <a:rect l="0" t="0" r="0" b="0"/>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lstStyle/>
            <a:p>
              <a:endParaRPr lang="zh-CN" altLang="en-US"/>
            </a:p>
          </p:txBody>
        </p:sp>
        <p:sp>
          <p:nvSpPr>
            <p:cNvPr id="24581" name="Freeform 18"/>
            <p:cNvSpPr/>
            <p:nvPr/>
          </p:nvSpPr>
          <p:spPr>
            <a:xfrm>
              <a:off x="681037" y="0"/>
              <a:ext cx="360362" cy="549275"/>
            </a:xfrm>
            <a:custGeom>
              <a:avLst/>
              <a:gdLst/>
              <a:ahLst/>
              <a:cxnLst>
                <a:cxn ang="0">
                  <a:pos x="3613" y="83114"/>
                </a:cxn>
                <a:cxn ang="0">
                  <a:pos x="85800" y="0"/>
                </a:cxn>
                <a:cxn ang="0">
                  <a:pos x="360362" y="274638"/>
                </a:cxn>
                <a:cxn ang="0">
                  <a:pos x="85800" y="549275"/>
                </a:cxn>
                <a:cxn ang="0">
                  <a:pos x="0" y="462547"/>
                </a:cxn>
                <a:cxn ang="0">
                  <a:pos x="191471" y="271024"/>
                </a:cxn>
                <a:cxn ang="0">
                  <a:pos x="3613" y="83114"/>
                </a:cxn>
              </a:cxnLst>
              <a:rect l="0" t="0" r="0" b="0"/>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lstStyle/>
            <a:p>
              <a:endParaRPr lang="zh-CN" altLang="en-US"/>
            </a:p>
          </p:txBody>
        </p:sp>
      </p:grpSp>
      <p:sp>
        <p:nvSpPr>
          <p:cNvPr id="24582" name="Title 1"/>
          <p:cNvSpPr/>
          <p:nvPr/>
        </p:nvSpPr>
        <p:spPr>
          <a:xfrm>
            <a:off x="857250" y="182880"/>
            <a:ext cx="4767580" cy="424815"/>
          </a:xfrm>
          <a:prstGeom prst="rect">
            <a:avLst/>
          </a:prstGeom>
          <a:noFill/>
          <a:ln w="9525">
            <a:noFill/>
          </a:ln>
        </p:spPr>
        <p:txBody>
          <a:bodyPr lIns="0" rIns="0" anchor="ctr"/>
          <a:lstStyle/>
          <a:p>
            <a:r>
              <a:rPr lang="en-US" altLang="zh-CN"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3.1</a:t>
            </a:r>
            <a:r>
              <a:rPr lang="zh-CN" altLang="zh-CN"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税单贷</a:t>
            </a:r>
            <a:r>
              <a:rPr lang="zh-CN" altLang="en-US"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产品</a:t>
            </a:r>
          </a:p>
        </p:txBody>
      </p:sp>
      <p:sp>
        <p:nvSpPr>
          <p:cNvPr id="2" name="文本框 1"/>
          <p:cNvSpPr txBox="1"/>
          <p:nvPr/>
        </p:nvSpPr>
        <p:spPr>
          <a:xfrm>
            <a:off x="500034" y="857238"/>
            <a:ext cx="7929618" cy="645160"/>
          </a:xfrm>
          <a:prstGeom prst="rect">
            <a:avLst/>
          </a:prstGeom>
          <a:noFill/>
        </p:spPr>
        <p:txBody>
          <a:bodyPr wrap="square" rtlCol="0" anchor="t">
            <a:spAutoFit/>
          </a:bodyPr>
          <a:lstStyle/>
          <a:p>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rPr>
              <a:t>★小企业税单贷产品</a:t>
            </a:r>
            <a:endParaRPr lang="zh-CN" altLang="en-US" sz="1200" dirty="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      税单贷</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rPr>
              <a:t>是中原银行同河南省国税局合作，面向由我行认可且连续正常纳税的中小微企业，依据其近两年年平均纳税总额发放的短期流动资金贷款业务。</a:t>
            </a:r>
          </a:p>
        </p:txBody>
      </p:sp>
      <p:sp>
        <p:nvSpPr>
          <p:cNvPr id="3" name="TextBox 58"/>
          <p:cNvSpPr/>
          <p:nvPr/>
        </p:nvSpPr>
        <p:spPr>
          <a:xfrm>
            <a:off x="665480" y="1729740"/>
            <a:ext cx="7833995" cy="2245360"/>
          </a:xfrm>
          <a:prstGeom prst="rect">
            <a:avLst/>
          </a:prstGeom>
          <a:solidFill>
            <a:srgbClr val="FFFFFF"/>
          </a:solidFill>
          <a:ln w="15875" cap="flat" cmpd="sng">
            <a:solidFill>
              <a:srgbClr val="00B0F0"/>
            </a:solidFill>
            <a:prstDash val="dash"/>
            <a:miter/>
            <a:headEnd type="none" w="med" len="med"/>
            <a:tailEnd type="none" w="med" len="med"/>
          </a:ln>
        </p:spPr>
        <p:txBody>
          <a:bodyPr wrap="square" anchor="t">
            <a:spAutoFit/>
          </a:bodyPr>
          <a:lstStyle/>
          <a:p>
            <a:pPr marL="0" lvl="1" eaLnBrk="1" hangingPunct="1">
              <a:lnSpc>
                <a:spcPts val="2100"/>
              </a:lnSpc>
              <a:buClr>
                <a:schemeClr val="tx2"/>
              </a:buClr>
              <a:buFont typeface="Wingdings" panose="05000000000000000000" pitchFamily="2" charset="2"/>
            </a:pP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产品特点以及优势</a:t>
            </a:r>
            <a:endPar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lvl="1" indent="-285750" eaLnBrk="1" hangingPunct="1">
              <a:lnSpc>
                <a:spcPts val="2100"/>
              </a:lnSpc>
              <a:buClr>
                <a:schemeClr val="tx2"/>
              </a:buClr>
              <a:buFont typeface="Wingdings" panose="05000000000000000000" pitchFamily="2" charset="2"/>
              <a:buChar char="n"/>
            </a:pP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授信额度期限不超过1年，单笔支用贷款期限不超过六个月，且单笔贷款到期日不超过授信额度到期</a:t>
            </a:r>
            <a:r>
              <a:rPr lang="zh-CN" altLang="en-US" sz="12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日；</a:t>
            </a:r>
            <a:endPar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lvl="1" indent="-285750" eaLnBrk="1" hangingPunct="1">
              <a:lnSpc>
                <a:spcPts val="2100"/>
              </a:lnSpc>
              <a:buClr>
                <a:schemeClr val="tx2"/>
              </a:buClr>
              <a:buFont typeface="Wingdings" panose="05000000000000000000" pitchFamily="2" charset="2"/>
              <a:buChar char="n"/>
            </a:pP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税单贷业务的授信额度最高不超过200万</a:t>
            </a:r>
            <a:r>
              <a:rPr lang="zh-CN" altLang="en-US" sz="12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元；</a:t>
            </a:r>
            <a:endPar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lvl="1" indent="-285750" eaLnBrk="1" hangingPunct="1">
              <a:lnSpc>
                <a:spcPts val="2100"/>
              </a:lnSpc>
              <a:buClr>
                <a:schemeClr val="tx2"/>
              </a:buClr>
              <a:buFont typeface="Wingdings" panose="05000000000000000000" pitchFamily="2" charset="2"/>
              <a:buChar char="n"/>
            </a:pPr>
            <a:r>
              <a:rPr lang="en-US" altLang="zh-CN" sz="1200" dirty="0">
                <a:solidFill>
                  <a:srgbClr val="262626"/>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客户只需通过</a:t>
            </a:r>
            <a:r>
              <a:rPr lang="zh-CN" altLang="en-US" sz="1200" dirty="0">
                <a:solidFill>
                  <a:srgbClr val="262626"/>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中原银行</a:t>
            </a:r>
            <a:r>
              <a:rPr lang="en-US" altLang="zh-CN" sz="1200" dirty="0" err="1">
                <a:solidFill>
                  <a:srgbClr val="262626"/>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银行电子渠道，即可</a:t>
            </a:r>
            <a:r>
              <a:rPr lang="en-US" altLang="zh-CN" sz="1200" b="1" dirty="0" err="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实现在线申请、实时审批、签约、</a:t>
            </a:r>
            <a:r>
              <a:rPr lang="en-US" altLang="zh-CN" sz="1200" b="1" dirty="0" err="1"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支用和还款的快捷自助贷款业务</a:t>
            </a:r>
            <a:r>
              <a:rPr lang="zh-CN" altLang="en-US" sz="12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a:t>
            </a:r>
            <a:endParaRPr lang="en-US" altLang="zh-CN" sz="1200" dirty="0">
              <a:solidFill>
                <a:srgbClr val="262626"/>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a:p>
            <a:pPr marL="285750" lvl="1" indent="-285750" eaLnBrk="1" hangingPunct="1">
              <a:lnSpc>
                <a:spcPts val="2100"/>
              </a:lnSpc>
              <a:buClr>
                <a:schemeClr val="tx2"/>
              </a:buClr>
              <a:buFont typeface="Wingdings" panose="05000000000000000000" pitchFamily="2" charset="2"/>
              <a:buChar char="n"/>
            </a:pPr>
            <a:r>
              <a:rPr lang="en-US" altLang="zh-CN" sz="1200" dirty="0">
                <a:solidFill>
                  <a:srgbClr val="262626"/>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采用</a:t>
            </a:r>
            <a:r>
              <a:rPr lang="en-US" altLang="zh-CN"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信用担保模式</a:t>
            </a:r>
            <a:r>
              <a:rPr lang="en-US" altLang="zh-CN" sz="1200" dirty="0">
                <a:solidFill>
                  <a:srgbClr val="262626"/>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，同时追加借款企业主及其配偶（若有）、</a:t>
            </a:r>
            <a:r>
              <a:rPr lang="en-US" altLang="zh-CN" sz="1200" dirty="0" err="1">
                <a:solidFill>
                  <a:srgbClr val="262626"/>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实际控制人及其配偶（若有）</a:t>
            </a:r>
            <a:r>
              <a:rPr lang="en-US" altLang="zh-CN" sz="1200" dirty="0" err="1" smtClean="0">
                <a:solidFill>
                  <a:srgbClr val="262626"/>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为借款企业提供连带责任保证</a:t>
            </a:r>
            <a:r>
              <a:rPr lang="zh-CN" altLang="en-US" sz="1200" dirty="0" smtClean="0">
                <a:solidFill>
                  <a:srgbClr val="262626"/>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a:t>
            </a:r>
            <a:endParaRPr lang="zh-CN" altLang="en-US" sz="1200" dirty="0">
              <a:solidFill>
                <a:srgbClr val="262626"/>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a:p>
            <a:pPr marL="285750" lvl="1" indent="-285750" eaLnBrk="1" hangingPunct="1">
              <a:lnSpc>
                <a:spcPts val="2100"/>
              </a:lnSpc>
              <a:buClr>
                <a:schemeClr val="tx2"/>
              </a:buClr>
              <a:buFont typeface="Wingdings" panose="05000000000000000000" pitchFamily="2" charset="2"/>
              <a:buChar char="n"/>
            </a:pP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借款人的纳税状态为“正常”且最新纳税信用等级在</a:t>
            </a: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B级（含）以上</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；最近一年的实缴税额应</a:t>
            </a: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不低于2万元（含）的企业均可以</a:t>
            </a:r>
            <a:r>
              <a:rPr lang="zh-CN" altLang="en-US" sz="12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申请。</a:t>
            </a:r>
            <a:endParaRPr lang="zh-CN" altLang="en-US" sz="1200" dirty="0">
              <a:solidFill>
                <a:srgbClr val="262626"/>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2" name="Group 7"/>
          <p:cNvGrpSpPr/>
          <p:nvPr/>
        </p:nvGrpSpPr>
        <p:grpSpPr>
          <a:xfrm>
            <a:off x="323850" y="292100"/>
            <a:ext cx="390525" cy="206375"/>
            <a:chOff x="0" y="0"/>
            <a:chExt cx="1041399" cy="549275"/>
          </a:xfrm>
        </p:grpSpPr>
        <p:sp>
          <p:nvSpPr>
            <p:cNvPr id="25603" name="Freeform 16"/>
            <p:cNvSpPr/>
            <p:nvPr/>
          </p:nvSpPr>
          <p:spPr>
            <a:xfrm>
              <a:off x="0" y="0"/>
              <a:ext cx="361950" cy="549275"/>
            </a:xfrm>
            <a:custGeom>
              <a:avLst/>
              <a:gdLst/>
              <a:ahLst/>
              <a:cxnLst>
                <a:cxn ang="0">
                  <a:pos x="3620" y="83114"/>
                </a:cxn>
                <a:cxn ang="0">
                  <a:pos x="86868" y="0"/>
                </a:cxn>
                <a:cxn ang="0">
                  <a:pos x="361950" y="274638"/>
                </a:cxn>
                <a:cxn ang="0">
                  <a:pos x="86868" y="549275"/>
                </a:cxn>
                <a:cxn ang="0">
                  <a:pos x="0" y="462547"/>
                </a:cxn>
                <a:cxn ang="0">
                  <a:pos x="191834" y="271024"/>
                </a:cxn>
                <a:cxn ang="0">
                  <a:pos x="3620" y="83114"/>
                </a:cxn>
              </a:cxnLst>
              <a:rect l="0" t="0" r="0" b="0"/>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lstStyle/>
            <a:p>
              <a:endParaRPr lang="zh-CN" altLang="en-US"/>
            </a:p>
          </p:txBody>
        </p:sp>
        <p:sp>
          <p:nvSpPr>
            <p:cNvPr id="25604" name="Freeform 17"/>
            <p:cNvSpPr/>
            <p:nvPr/>
          </p:nvSpPr>
          <p:spPr>
            <a:xfrm>
              <a:off x="338137" y="0"/>
              <a:ext cx="360362" cy="549275"/>
            </a:xfrm>
            <a:custGeom>
              <a:avLst/>
              <a:gdLst/>
              <a:ahLst/>
              <a:cxnLst>
                <a:cxn ang="0">
                  <a:pos x="3613" y="83114"/>
                </a:cxn>
                <a:cxn ang="0">
                  <a:pos x="86704" y="0"/>
                </a:cxn>
                <a:cxn ang="0">
                  <a:pos x="360362" y="274638"/>
                </a:cxn>
                <a:cxn ang="0">
                  <a:pos x="86704" y="549275"/>
                </a:cxn>
                <a:cxn ang="0">
                  <a:pos x="0" y="462547"/>
                </a:cxn>
                <a:cxn ang="0">
                  <a:pos x="191471" y="271024"/>
                </a:cxn>
                <a:cxn ang="0">
                  <a:pos x="3613" y="83114"/>
                </a:cxn>
              </a:cxnLst>
              <a:rect l="0" t="0" r="0" b="0"/>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lstStyle/>
            <a:p>
              <a:endParaRPr lang="zh-CN" altLang="en-US"/>
            </a:p>
          </p:txBody>
        </p:sp>
        <p:sp>
          <p:nvSpPr>
            <p:cNvPr id="25605" name="Freeform 18"/>
            <p:cNvSpPr/>
            <p:nvPr/>
          </p:nvSpPr>
          <p:spPr>
            <a:xfrm>
              <a:off x="681037" y="0"/>
              <a:ext cx="360362" cy="549275"/>
            </a:xfrm>
            <a:custGeom>
              <a:avLst/>
              <a:gdLst/>
              <a:ahLst/>
              <a:cxnLst>
                <a:cxn ang="0">
                  <a:pos x="3613" y="83114"/>
                </a:cxn>
                <a:cxn ang="0">
                  <a:pos x="85800" y="0"/>
                </a:cxn>
                <a:cxn ang="0">
                  <a:pos x="360362" y="274638"/>
                </a:cxn>
                <a:cxn ang="0">
                  <a:pos x="85800" y="549275"/>
                </a:cxn>
                <a:cxn ang="0">
                  <a:pos x="0" y="462547"/>
                </a:cxn>
                <a:cxn ang="0">
                  <a:pos x="191471" y="271024"/>
                </a:cxn>
                <a:cxn ang="0">
                  <a:pos x="3613" y="83114"/>
                </a:cxn>
              </a:cxnLst>
              <a:rect l="0" t="0" r="0" b="0"/>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lstStyle/>
            <a:p>
              <a:endParaRPr lang="zh-CN" altLang="en-US"/>
            </a:p>
          </p:txBody>
        </p:sp>
      </p:grpSp>
      <p:sp>
        <p:nvSpPr>
          <p:cNvPr id="2" name="Title 1"/>
          <p:cNvSpPr/>
          <p:nvPr/>
        </p:nvSpPr>
        <p:spPr>
          <a:xfrm>
            <a:off x="857250" y="200025"/>
            <a:ext cx="4767580" cy="424815"/>
          </a:xfrm>
          <a:prstGeom prst="rect">
            <a:avLst/>
          </a:prstGeom>
          <a:noFill/>
          <a:ln w="9525">
            <a:noFill/>
          </a:ln>
        </p:spPr>
        <p:txBody>
          <a:bodyPr lIns="0" rIns="0" anchor="ctr"/>
          <a:lstStyle/>
          <a:p>
            <a:r>
              <a:rPr lang="en-US" altLang="zh-CN"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3.2</a:t>
            </a:r>
            <a:r>
              <a:rPr lang="zh-CN" altLang="en-US"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科技贷产品</a:t>
            </a:r>
          </a:p>
        </p:txBody>
      </p:sp>
      <p:sp>
        <p:nvSpPr>
          <p:cNvPr id="4" name="文本框 3"/>
          <p:cNvSpPr txBox="1"/>
          <p:nvPr/>
        </p:nvSpPr>
        <p:spPr>
          <a:xfrm>
            <a:off x="363220" y="880745"/>
            <a:ext cx="8257540" cy="645160"/>
          </a:xfrm>
          <a:prstGeom prst="rect">
            <a:avLst/>
          </a:prstGeom>
          <a:noFill/>
        </p:spPr>
        <p:txBody>
          <a:bodyPr wrap="square" rtlCol="0" anchor="t">
            <a:spAutoFit/>
          </a:bodyPr>
          <a:lstStyle/>
          <a:p>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rPr>
              <a:t>★科技贷产品</a:t>
            </a:r>
            <a:endParaRPr lang="zh-CN" altLang="en-US" sz="1200" dirty="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科技贷</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产品，是中原银行以河南省科技厅设立的科技信贷准备金为损失补偿机制，为符合条件的科技型中小企业发放的用于其短期生产经营周转的人民币贷款业务。</a:t>
            </a:r>
            <a:endParaRPr lang="zh-CN" altLang="en-US" sz="12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5" name="TextBox 58"/>
          <p:cNvSpPr/>
          <p:nvPr/>
        </p:nvSpPr>
        <p:spPr>
          <a:xfrm>
            <a:off x="459740" y="1902460"/>
            <a:ext cx="7791450" cy="1706880"/>
          </a:xfrm>
          <a:prstGeom prst="rect">
            <a:avLst/>
          </a:prstGeom>
          <a:solidFill>
            <a:srgbClr val="FFFFFF"/>
          </a:solidFill>
          <a:ln w="15875" cap="flat" cmpd="sng">
            <a:solidFill>
              <a:srgbClr val="00B0F0"/>
            </a:solidFill>
            <a:prstDash val="dash"/>
            <a:miter/>
            <a:headEnd type="none" w="med" len="med"/>
            <a:tailEnd type="none" w="med" len="med"/>
          </a:ln>
        </p:spPr>
        <p:txBody>
          <a:bodyPr wrap="square" anchor="t">
            <a:spAutoFit/>
          </a:bodyPr>
          <a:lstStyle/>
          <a:p>
            <a:pPr marL="0" lvl="1" eaLnBrk="1" hangingPunct="1">
              <a:lnSpc>
                <a:spcPts val="2100"/>
              </a:lnSpc>
              <a:buClr>
                <a:schemeClr val="tx2"/>
              </a:buClr>
              <a:buFont typeface="Wingdings" panose="05000000000000000000" pitchFamily="2" charset="2"/>
            </a:pP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产品特点以及优势</a:t>
            </a:r>
            <a:endPar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lvl="1" indent="-285750" eaLnBrk="1" hangingPunct="1">
              <a:lnSpc>
                <a:spcPts val="2100"/>
              </a:lnSpc>
              <a:buClr>
                <a:schemeClr val="tx2"/>
              </a:buClr>
              <a:buFont typeface="Wingdings" panose="05000000000000000000" pitchFamily="2" charset="2"/>
              <a:buChar char="n"/>
            </a:pP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企业需要在河南省科技厅中小企业备案库内，</a:t>
            </a: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备案类型为</a:t>
            </a:r>
            <a:r>
              <a:rPr lang="en-US" altLang="zh-CN"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A</a:t>
            </a: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类</a:t>
            </a:r>
            <a:r>
              <a:rPr lang="zh-CN" altLang="en-US" sz="12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企业</a:t>
            </a:r>
            <a:r>
              <a:rPr lang="zh-CN" altLang="en-US" sz="12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lvl="1" indent="-285750" eaLnBrk="1" hangingPunct="1">
              <a:lnSpc>
                <a:spcPts val="2100"/>
              </a:lnSpc>
              <a:buClr>
                <a:schemeClr val="tx2"/>
              </a:buClr>
              <a:buFont typeface="Wingdings" panose="05000000000000000000" pitchFamily="2" charset="2"/>
              <a:buChar char="n"/>
            </a:pP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可采用多元化组合担保方式，适当降低其科技型企业的房地产抵押</a:t>
            </a:r>
            <a:r>
              <a:rPr lang="zh-CN" altLang="en-US" sz="12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要求；</a:t>
            </a:r>
            <a:endPar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lvl="1" indent="-285750" eaLnBrk="1" hangingPunct="1">
              <a:lnSpc>
                <a:spcPts val="2100"/>
              </a:lnSpc>
              <a:buClr>
                <a:schemeClr val="tx2"/>
              </a:buClr>
              <a:buFont typeface="Wingdings" panose="05000000000000000000" pitchFamily="2" charset="2"/>
              <a:buChar char="n"/>
            </a:pP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授信额度原则上不超过</a:t>
            </a:r>
            <a:r>
              <a:rPr lang="en-US" altLang="zh-CN"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5</a:t>
            </a: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00万元，</a:t>
            </a: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最高不超过</a:t>
            </a:r>
            <a:r>
              <a:rPr lang="en-US" altLang="zh-CN"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1000</a:t>
            </a:r>
            <a:r>
              <a:rPr lang="zh-CN" altLang="en-US" sz="12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万</a:t>
            </a:r>
            <a:r>
              <a:rPr lang="zh-CN" altLang="en-US" sz="12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lvl="1" indent="-285750" eaLnBrk="1" hangingPunct="1">
              <a:lnSpc>
                <a:spcPts val="2100"/>
              </a:lnSpc>
              <a:buClr>
                <a:schemeClr val="tx2"/>
              </a:buClr>
              <a:buFont typeface="Wingdings" panose="05000000000000000000" pitchFamily="2" charset="2"/>
              <a:buChar char="n"/>
            </a:pPr>
            <a:r>
              <a:rPr lang="zh-CN" altLang="en-US" sz="1200" dirty="0">
                <a:solidFill>
                  <a:srgbClr val="262626"/>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对科技贷项下贷款利率实行上限管理，贷款利率</a:t>
            </a: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不能高于基准利率上浮</a:t>
            </a:r>
            <a:r>
              <a:rPr lang="en-US" altLang="zh-CN"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30</a:t>
            </a:r>
            <a:r>
              <a:rPr lang="en-US" altLang="zh-CN" sz="12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a:t>
            </a:r>
            <a:r>
              <a:rPr lang="zh-CN" altLang="en-US" sz="1200" dirty="0" smtClean="0">
                <a:solidFill>
                  <a:srgbClr val="262626"/>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a:t>
            </a:r>
            <a:endParaRPr lang="zh-CN" altLang="en-US" sz="1200" dirty="0">
              <a:solidFill>
                <a:srgbClr val="262626"/>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a:p>
            <a:pPr marL="285750" lvl="1" indent="-285750" eaLnBrk="1" hangingPunct="1">
              <a:lnSpc>
                <a:spcPts val="2100"/>
              </a:lnSpc>
              <a:buClr>
                <a:schemeClr val="tx2"/>
              </a:buClr>
              <a:buFont typeface="Wingdings" panose="05000000000000000000" pitchFamily="2" charset="2"/>
              <a:buChar char="n"/>
            </a:pPr>
            <a:r>
              <a:rPr lang="zh-CN" altLang="en-US" sz="1200" dirty="0">
                <a:solidFill>
                  <a:srgbClr val="262626"/>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施行科技厅三方机构和银行双向审批。</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直接连接符 6"/>
          <p:cNvSpPr/>
          <p:nvPr/>
        </p:nvSpPr>
        <p:spPr>
          <a:xfrm>
            <a:off x="755650" y="625475"/>
            <a:ext cx="7848600" cy="0"/>
          </a:xfrm>
          <a:prstGeom prst="line">
            <a:avLst/>
          </a:prstGeom>
          <a:ln w="9525" cap="flat" cmpd="sng">
            <a:solidFill>
              <a:srgbClr val="7F7F7F"/>
            </a:solidFill>
            <a:prstDash val="solid"/>
            <a:bevel/>
            <a:headEnd type="none" w="med" len="med"/>
            <a:tailEnd type="none" w="med" len="med"/>
          </a:ln>
        </p:spPr>
      </p:sp>
      <p:grpSp>
        <p:nvGrpSpPr>
          <p:cNvPr id="24578" name="Group 7"/>
          <p:cNvGrpSpPr/>
          <p:nvPr/>
        </p:nvGrpSpPr>
        <p:grpSpPr>
          <a:xfrm>
            <a:off x="323850" y="292100"/>
            <a:ext cx="390525" cy="206375"/>
            <a:chOff x="0" y="0"/>
            <a:chExt cx="1041399" cy="549275"/>
          </a:xfrm>
        </p:grpSpPr>
        <p:sp>
          <p:nvSpPr>
            <p:cNvPr id="24579" name="Freeform 16"/>
            <p:cNvSpPr/>
            <p:nvPr/>
          </p:nvSpPr>
          <p:spPr>
            <a:xfrm>
              <a:off x="0" y="0"/>
              <a:ext cx="361950" cy="549275"/>
            </a:xfrm>
            <a:custGeom>
              <a:avLst/>
              <a:gdLst/>
              <a:ahLst/>
              <a:cxnLst>
                <a:cxn ang="0">
                  <a:pos x="3620" y="83114"/>
                </a:cxn>
                <a:cxn ang="0">
                  <a:pos x="86868" y="0"/>
                </a:cxn>
                <a:cxn ang="0">
                  <a:pos x="361950" y="274638"/>
                </a:cxn>
                <a:cxn ang="0">
                  <a:pos x="86868" y="549275"/>
                </a:cxn>
                <a:cxn ang="0">
                  <a:pos x="0" y="462547"/>
                </a:cxn>
                <a:cxn ang="0">
                  <a:pos x="191834" y="271024"/>
                </a:cxn>
                <a:cxn ang="0">
                  <a:pos x="3620" y="83114"/>
                </a:cxn>
              </a:cxnLst>
              <a:rect l="0" t="0" r="0" b="0"/>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lstStyle/>
            <a:p>
              <a:endParaRPr lang="zh-CN" altLang="en-US"/>
            </a:p>
          </p:txBody>
        </p:sp>
        <p:sp>
          <p:nvSpPr>
            <p:cNvPr id="24580" name="Freeform 17"/>
            <p:cNvSpPr/>
            <p:nvPr/>
          </p:nvSpPr>
          <p:spPr>
            <a:xfrm>
              <a:off x="338137" y="0"/>
              <a:ext cx="360362" cy="549275"/>
            </a:xfrm>
            <a:custGeom>
              <a:avLst/>
              <a:gdLst/>
              <a:ahLst/>
              <a:cxnLst>
                <a:cxn ang="0">
                  <a:pos x="3613" y="83114"/>
                </a:cxn>
                <a:cxn ang="0">
                  <a:pos x="86704" y="0"/>
                </a:cxn>
                <a:cxn ang="0">
                  <a:pos x="360362" y="274638"/>
                </a:cxn>
                <a:cxn ang="0">
                  <a:pos x="86704" y="549275"/>
                </a:cxn>
                <a:cxn ang="0">
                  <a:pos x="0" y="462547"/>
                </a:cxn>
                <a:cxn ang="0">
                  <a:pos x="191471" y="271024"/>
                </a:cxn>
                <a:cxn ang="0">
                  <a:pos x="3613" y="83114"/>
                </a:cxn>
              </a:cxnLst>
              <a:rect l="0" t="0" r="0" b="0"/>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lstStyle/>
            <a:p>
              <a:endParaRPr lang="zh-CN" altLang="en-US"/>
            </a:p>
          </p:txBody>
        </p:sp>
        <p:sp>
          <p:nvSpPr>
            <p:cNvPr id="24581" name="Freeform 18"/>
            <p:cNvSpPr/>
            <p:nvPr/>
          </p:nvSpPr>
          <p:spPr>
            <a:xfrm>
              <a:off x="681037" y="0"/>
              <a:ext cx="360362" cy="549275"/>
            </a:xfrm>
            <a:custGeom>
              <a:avLst/>
              <a:gdLst/>
              <a:ahLst/>
              <a:cxnLst>
                <a:cxn ang="0">
                  <a:pos x="3613" y="83114"/>
                </a:cxn>
                <a:cxn ang="0">
                  <a:pos x="85800" y="0"/>
                </a:cxn>
                <a:cxn ang="0">
                  <a:pos x="360362" y="274638"/>
                </a:cxn>
                <a:cxn ang="0">
                  <a:pos x="85800" y="549275"/>
                </a:cxn>
                <a:cxn ang="0">
                  <a:pos x="0" y="462547"/>
                </a:cxn>
                <a:cxn ang="0">
                  <a:pos x="191471" y="271024"/>
                </a:cxn>
                <a:cxn ang="0">
                  <a:pos x="3613" y="83114"/>
                </a:cxn>
              </a:cxnLst>
              <a:rect l="0" t="0" r="0" b="0"/>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lstStyle/>
            <a:p>
              <a:endParaRPr lang="zh-CN" altLang="en-US"/>
            </a:p>
          </p:txBody>
        </p:sp>
      </p:grpSp>
      <p:sp>
        <p:nvSpPr>
          <p:cNvPr id="24582" name="Title 1"/>
          <p:cNvSpPr/>
          <p:nvPr/>
        </p:nvSpPr>
        <p:spPr>
          <a:xfrm>
            <a:off x="857250" y="200025"/>
            <a:ext cx="4767580" cy="424815"/>
          </a:xfrm>
          <a:prstGeom prst="rect">
            <a:avLst/>
          </a:prstGeom>
          <a:noFill/>
          <a:ln w="9525">
            <a:noFill/>
          </a:ln>
        </p:spPr>
        <p:txBody>
          <a:bodyPr lIns="0" rIns="0" anchor="ctr"/>
          <a:lstStyle/>
          <a:p>
            <a:r>
              <a:rPr lang="en-US" altLang="zh-CN"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3.3</a:t>
            </a:r>
            <a:r>
              <a:rPr lang="zh-CN" altLang="en-US"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政府采购合同融资产品</a:t>
            </a:r>
          </a:p>
        </p:txBody>
      </p:sp>
      <p:sp>
        <p:nvSpPr>
          <p:cNvPr id="29727" name="TextBox 58"/>
          <p:cNvSpPr/>
          <p:nvPr/>
        </p:nvSpPr>
        <p:spPr>
          <a:xfrm>
            <a:off x="428596" y="1500180"/>
            <a:ext cx="8064500" cy="2515235"/>
          </a:xfrm>
          <a:prstGeom prst="rect">
            <a:avLst/>
          </a:prstGeom>
          <a:solidFill>
            <a:srgbClr val="FFFFFF"/>
          </a:solidFill>
          <a:ln w="15875" cap="flat" cmpd="sng">
            <a:solidFill>
              <a:srgbClr val="00B0F0"/>
            </a:solidFill>
            <a:prstDash val="dash"/>
            <a:miter/>
            <a:headEnd type="none" w="med" len="med"/>
            <a:tailEnd type="none" w="med" len="med"/>
          </a:ln>
        </p:spPr>
        <p:txBody>
          <a:bodyPr anchor="t">
            <a:spAutoFit/>
          </a:bodyPr>
          <a:lstStyle/>
          <a:p>
            <a:pPr marL="285750" lvl="1" indent="-285750" eaLnBrk="1" hangingPunct="1">
              <a:lnSpc>
                <a:spcPts val="2100"/>
              </a:lnSpc>
              <a:buClr>
                <a:schemeClr val="tx2"/>
              </a:buClr>
              <a:buFont typeface="Wingdings" panose="05000000000000000000" pitchFamily="2" charset="2"/>
              <a:buChar char="n"/>
            </a:pPr>
            <a:r>
              <a:rPr lang="zh-CN" altLang="en-US" sz="1200" b="1" dirty="0">
                <a:solidFill>
                  <a:srgbClr val="FF0000"/>
                </a:solidFill>
                <a:latin typeface="微软雅黑" panose="020B0503020204020204" pitchFamily="34" charset="-122"/>
                <a:ea typeface="微软雅黑" panose="020B0503020204020204" pitchFamily="34" charset="-122"/>
                <a:sym typeface="+mn-ea"/>
              </a:rPr>
              <a:t>业务流程：</a:t>
            </a:r>
            <a:endParaRPr lang="zh-CN" altLang="en-US" sz="1200" dirty="0">
              <a:latin typeface="微软雅黑" panose="020B0503020204020204" pitchFamily="34" charset="-122"/>
              <a:ea typeface="微软雅黑" panose="020B0503020204020204" pitchFamily="34" charset="-122"/>
              <a:sym typeface="+mn-ea"/>
            </a:endParaRPr>
          </a:p>
          <a:p>
            <a:pPr marL="285750" lvl="1" indent="-285750" eaLnBrk="1" hangingPunct="1">
              <a:lnSpc>
                <a:spcPts val="2100"/>
              </a:lnSpc>
              <a:buClr>
                <a:schemeClr val="tx2"/>
              </a:buClr>
              <a:buFont typeface="Wingdings" panose="05000000000000000000" pitchFamily="2" charset="2"/>
              <a:buChar char="n"/>
            </a:pPr>
            <a:r>
              <a:rPr lang="zh-CN" altLang="en-US" sz="1200" dirty="0">
                <a:latin typeface="微软雅黑" panose="020B0503020204020204" pitchFamily="34" charset="-122"/>
                <a:ea typeface="微软雅黑" panose="020B0503020204020204" pitchFamily="34" charset="-122"/>
                <a:sym typeface="+mn-ea"/>
              </a:rPr>
              <a:t>企业在中标后可通过官网、手机银行等渠道向我行线上提出融资</a:t>
            </a:r>
            <a:r>
              <a:rPr lang="zh-CN" altLang="en-US" sz="1200" dirty="0" smtClean="0">
                <a:latin typeface="微软雅黑" panose="020B0503020204020204" pitchFamily="34" charset="-122"/>
                <a:ea typeface="微软雅黑" panose="020B0503020204020204" pitchFamily="34" charset="-122"/>
                <a:sym typeface="+mn-ea"/>
              </a:rPr>
              <a:t>申请；</a:t>
            </a:r>
            <a:endParaRPr lang="zh-CN" altLang="en-US" sz="1200" dirty="0">
              <a:latin typeface="微软雅黑" panose="020B0503020204020204" pitchFamily="34" charset="-122"/>
              <a:ea typeface="微软雅黑" panose="020B0503020204020204" pitchFamily="34" charset="-122"/>
            </a:endParaRPr>
          </a:p>
          <a:p>
            <a:pPr marL="285750" lvl="1" indent="-285750" eaLnBrk="1" hangingPunct="1">
              <a:lnSpc>
                <a:spcPts val="2100"/>
              </a:lnSpc>
              <a:buClr>
                <a:schemeClr val="tx2"/>
              </a:buClr>
              <a:buFont typeface="Wingdings" panose="05000000000000000000" pitchFamily="2" charset="2"/>
              <a:buChar char="n"/>
            </a:pPr>
            <a:r>
              <a:rPr lang="zh-CN" altLang="en-US" sz="1200" dirty="0">
                <a:latin typeface="微软雅黑" panose="020B0503020204020204" pitchFamily="34" charset="-122"/>
                <a:ea typeface="微软雅黑" panose="020B0503020204020204" pitchFamily="34" charset="-122"/>
                <a:sym typeface="+mn-ea"/>
              </a:rPr>
              <a:t>我行通过对接</a:t>
            </a:r>
            <a:r>
              <a:rPr lang="zh-CN" altLang="en-US" sz="1200" b="1" dirty="0">
                <a:solidFill>
                  <a:srgbClr val="FF0000"/>
                </a:solidFill>
                <a:latin typeface="微软雅黑" panose="020B0503020204020204" pitchFamily="34" charset="-122"/>
                <a:ea typeface="微软雅黑" panose="020B0503020204020204" pitchFamily="34" charset="-122"/>
                <a:sym typeface="+mn-ea"/>
              </a:rPr>
              <a:t>政府采购系统获</a:t>
            </a:r>
            <a:r>
              <a:rPr lang="zh-CN" altLang="en-US" sz="1200" dirty="0">
                <a:latin typeface="微软雅黑" panose="020B0503020204020204" pitchFamily="34" charset="-122"/>
                <a:ea typeface="微软雅黑" panose="020B0503020204020204" pitchFamily="34" charset="-122"/>
                <a:sym typeface="+mn-ea"/>
              </a:rPr>
              <a:t>取客户中标信息及历史履约信息实时进行在线模型审批，并将预授信结果反馈给</a:t>
            </a:r>
            <a:r>
              <a:rPr lang="zh-CN" altLang="en-US" sz="1200" dirty="0" smtClean="0">
                <a:latin typeface="微软雅黑" panose="020B0503020204020204" pitchFamily="34" charset="-122"/>
                <a:ea typeface="微软雅黑" panose="020B0503020204020204" pitchFamily="34" charset="-122"/>
                <a:sym typeface="+mn-ea"/>
              </a:rPr>
              <a:t>客户；</a:t>
            </a:r>
            <a:endParaRPr lang="en-US" altLang="zh-CN" sz="1200"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lvl="1" indent="-285750" eaLnBrk="1" hangingPunct="1">
              <a:lnSpc>
                <a:spcPts val="2100"/>
              </a:lnSpc>
              <a:buClr>
                <a:schemeClr val="tx2"/>
              </a:buClr>
              <a:buFont typeface="Wingdings" panose="05000000000000000000" pitchFamily="2" charset="2"/>
              <a:buChar char="n"/>
            </a:pPr>
            <a:r>
              <a:rPr lang="zh-CN" altLang="en-US" sz="1200" dirty="0">
                <a:latin typeface="微软雅黑" panose="020B0503020204020204" pitchFamily="34" charset="-122"/>
                <a:ea typeface="微软雅黑" panose="020B0503020204020204" pitchFamily="34" charset="-122"/>
                <a:sym typeface="+mn-ea"/>
              </a:rPr>
              <a:t>预授信通过后，客户在我行开立账户，明确此账户为唯一回款账户，同时通过电子渠道签订业务协议及征信查询授权书，我行利用在线审批模型对客户进行正式</a:t>
            </a:r>
            <a:r>
              <a:rPr lang="zh-CN" altLang="en-US" sz="1200" dirty="0" smtClean="0">
                <a:latin typeface="微软雅黑" panose="020B0503020204020204" pitchFamily="34" charset="-122"/>
                <a:ea typeface="微软雅黑" panose="020B0503020204020204" pitchFamily="34" charset="-122"/>
                <a:sym typeface="+mn-ea"/>
              </a:rPr>
              <a:t>审批；</a:t>
            </a:r>
            <a:endParaRPr lang="zh-CN" altLang="en-US" sz="1200" dirty="0">
              <a:latin typeface="微软雅黑" panose="020B0503020204020204" pitchFamily="34" charset="-122"/>
              <a:ea typeface="微软雅黑" panose="020B0503020204020204" pitchFamily="34" charset="-122"/>
              <a:sym typeface="+mn-ea"/>
            </a:endParaRPr>
          </a:p>
          <a:p>
            <a:pPr marL="285750" lvl="1" indent="-285750" eaLnBrk="1" hangingPunct="1">
              <a:lnSpc>
                <a:spcPts val="2100"/>
              </a:lnSpc>
              <a:buClr>
                <a:schemeClr val="tx2"/>
              </a:buClr>
              <a:buFont typeface="Wingdings" panose="05000000000000000000" pitchFamily="2" charset="2"/>
              <a:buChar char="n"/>
            </a:pPr>
            <a:r>
              <a:rPr lang="zh-CN" altLang="en-US" sz="1200" dirty="0">
                <a:latin typeface="微软雅黑" panose="020B0503020204020204" pitchFamily="34" charset="-122"/>
                <a:ea typeface="微软雅黑" panose="020B0503020204020204" pitchFamily="34" charset="-122"/>
                <a:sym typeface="+mn-ea"/>
              </a:rPr>
              <a:t>审批通过后客户与我行签订相关借款合同并提款，待采购项目完成后财政部门直接将资金支付到我行指定的回款账户，我行系统自动扣划贷款本息。</a:t>
            </a:r>
          </a:p>
          <a:p>
            <a:pPr marL="285750" lvl="1" indent="-285750" eaLnBrk="1" hangingPunct="1">
              <a:lnSpc>
                <a:spcPts val="2100"/>
              </a:lnSpc>
              <a:buClr>
                <a:schemeClr val="tx2"/>
              </a:buClr>
              <a:buFont typeface="Wingdings" panose="05000000000000000000" pitchFamily="2" charset="2"/>
              <a:buChar char="n"/>
            </a:pPr>
            <a:endParaRPr lang="en-US" altLang="zh-CN" sz="1200"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 name="文本框 1"/>
          <p:cNvSpPr txBox="1"/>
          <p:nvPr/>
        </p:nvSpPr>
        <p:spPr>
          <a:xfrm>
            <a:off x="459740" y="850265"/>
            <a:ext cx="7886700" cy="646331"/>
          </a:xfrm>
          <a:prstGeom prst="rect">
            <a:avLst/>
          </a:prstGeom>
          <a:noFill/>
        </p:spPr>
        <p:txBody>
          <a:bodyPr wrap="square" rtlCol="0" anchor="t">
            <a:spAutoFit/>
          </a:bodyPr>
          <a:lstStyle/>
          <a:p>
            <a:r>
              <a:rPr lang="zh-CN" altLang="en-US" sz="1200" dirty="0" smtClean="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200" b="1" dirty="0" smtClean="0">
                <a:latin typeface="微软雅黑" panose="020B0503020204020204" pitchFamily="34" charset="-122"/>
                <a:ea typeface="微软雅黑" panose="020B0503020204020204" pitchFamily="34" charset="-122"/>
                <a:cs typeface="微软雅黑" panose="020B0503020204020204" pitchFamily="34" charset="-122"/>
              </a:rPr>
              <a:t>★政府采购贷产品</a:t>
            </a:r>
            <a:endParaRPr lang="en-US" altLang="zh-CN" sz="1200" dirty="0" smtClean="0">
              <a:latin typeface="微软雅黑" panose="020B0503020204020204" pitchFamily="34" charset="-122"/>
              <a:ea typeface="微软雅黑" panose="020B0503020204020204" pitchFamily="34" charset="-122"/>
              <a:cs typeface="微软雅黑" panose="020B0503020204020204" pitchFamily="34" charset="-122"/>
            </a:endParaRPr>
          </a:p>
          <a:p>
            <a:r>
              <a:rPr lang="en-US" altLang="zh-CN" sz="1200" dirty="0" smtClean="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200" dirty="0" smtClean="0">
                <a:latin typeface="微软雅黑" panose="020B0503020204020204" pitchFamily="34" charset="-122"/>
                <a:ea typeface="微软雅黑" panose="020B0503020204020204" pitchFamily="34" charset="-122"/>
                <a:cs typeface="微软雅黑" panose="020B0503020204020204" pitchFamily="34" charset="-122"/>
              </a:rPr>
              <a:t>政府</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rPr>
              <a:t>采购贷款是指我行根据政府采购供应商（简称“供应商”）的政府采购中标通知书或其与采购人签订的政府采购合同，向其发放用于履行政府采购合同的，并以采购合同财政拨付回款为第一还款来源的贷款业务。</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2" name="Group 7"/>
          <p:cNvGrpSpPr/>
          <p:nvPr/>
        </p:nvGrpSpPr>
        <p:grpSpPr>
          <a:xfrm>
            <a:off x="323850" y="292100"/>
            <a:ext cx="390525" cy="206375"/>
            <a:chOff x="0" y="0"/>
            <a:chExt cx="1041399" cy="549275"/>
          </a:xfrm>
        </p:grpSpPr>
        <p:sp>
          <p:nvSpPr>
            <p:cNvPr id="25603" name="Freeform 16"/>
            <p:cNvSpPr/>
            <p:nvPr/>
          </p:nvSpPr>
          <p:spPr>
            <a:xfrm>
              <a:off x="0" y="0"/>
              <a:ext cx="361950" cy="549275"/>
            </a:xfrm>
            <a:custGeom>
              <a:avLst/>
              <a:gdLst/>
              <a:ahLst/>
              <a:cxnLst>
                <a:cxn ang="0">
                  <a:pos x="3620" y="83114"/>
                </a:cxn>
                <a:cxn ang="0">
                  <a:pos x="86868" y="0"/>
                </a:cxn>
                <a:cxn ang="0">
                  <a:pos x="361950" y="274638"/>
                </a:cxn>
                <a:cxn ang="0">
                  <a:pos x="86868" y="549275"/>
                </a:cxn>
                <a:cxn ang="0">
                  <a:pos x="0" y="462547"/>
                </a:cxn>
                <a:cxn ang="0">
                  <a:pos x="191834" y="271024"/>
                </a:cxn>
                <a:cxn ang="0">
                  <a:pos x="3620" y="83114"/>
                </a:cxn>
              </a:cxnLst>
              <a:rect l="0" t="0" r="0" b="0"/>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lstStyle/>
            <a:p>
              <a:endParaRPr lang="zh-CN" altLang="en-US"/>
            </a:p>
          </p:txBody>
        </p:sp>
        <p:sp>
          <p:nvSpPr>
            <p:cNvPr id="25604" name="Freeform 17"/>
            <p:cNvSpPr/>
            <p:nvPr/>
          </p:nvSpPr>
          <p:spPr>
            <a:xfrm>
              <a:off x="338137" y="0"/>
              <a:ext cx="360362" cy="549275"/>
            </a:xfrm>
            <a:custGeom>
              <a:avLst/>
              <a:gdLst/>
              <a:ahLst/>
              <a:cxnLst>
                <a:cxn ang="0">
                  <a:pos x="3613" y="83114"/>
                </a:cxn>
                <a:cxn ang="0">
                  <a:pos x="86704" y="0"/>
                </a:cxn>
                <a:cxn ang="0">
                  <a:pos x="360362" y="274638"/>
                </a:cxn>
                <a:cxn ang="0">
                  <a:pos x="86704" y="549275"/>
                </a:cxn>
                <a:cxn ang="0">
                  <a:pos x="0" y="462547"/>
                </a:cxn>
                <a:cxn ang="0">
                  <a:pos x="191471" y="271024"/>
                </a:cxn>
                <a:cxn ang="0">
                  <a:pos x="3613" y="83114"/>
                </a:cxn>
              </a:cxnLst>
              <a:rect l="0" t="0" r="0" b="0"/>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lstStyle/>
            <a:p>
              <a:endParaRPr lang="zh-CN" altLang="en-US"/>
            </a:p>
          </p:txBody>
        </p:sp>
        <p:sp>
          <p:nvSpPr>
            <p:cNvPr id="25605" name="Freeform 18"/>
            <p:cNvSpPr/>
            <p:nvPr/>
          </p:nvSpPr>
          <p:spPr>
            <a:xfrm>
              <a:off x="681037" y="0"/>
              <a:ext cx="360362" cy="549275"/>
            </a:xfrm>
            <a:custGeom>
              <a:avLst/>
              <a:gdLst/>
              <a:ahLst/>
              <a:cxnLst>
                <a:cxn ang="0">
                  <a:pos x="3613" y="83114"/>
                </a:cxn>
                <a:cxn ang="0">
                  <a:pos x="85800" y="0"/>
                </a:cxn>
                <a:cxn ang="0">
                  <a:pos x="360362" y="274638"/>
                </a:cxn>
                <a:cxn ang="0">
                  <a:pos x="85800" y="549275"/>
                </a:cxn>
                <a:cxn ang="0">
                  <a:pos x="0" y="462547"/>
                </a:cxn>
                <a:cxn ang="0">
                  <a:pos x="191471" y="271024"/>
                </a:cxn>
                <a:cxn ang="0">
                  <a:pos x="3613" y="83114"/>
                </a:cxn>
              </a:cxnLst>
              <a:rect l="0" t="0" r="0" b="0"/>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lstStyle/>
            <a:p>
              <a:endParaRPr lang="zh-CN" altLang="en-US"/>
            </a:p>
          </p:txBody>
        </p:sp>
      </p:grpSp>
      <p:sp>
        <p:nvSpPr>
          <p:cNvPr id="29727" name="TextBox 58"/>
          <p:cNvSpPr/>
          <p:nvPr/>
        </p:nvSpPr>
        <p:spPr>
          <a:xfrm>
            <a:off x="292100" y="624840"/>
            <a:ext cx="8559800" cy="3053715"/>
          </a:xfrm>
          <a:prstGeom prst="rect">
            <a:avLst/>
          </a:prstGeom>
          <a:solidFill>
            <a:srgbClr val="FFFFFF"/>
          </a:solidFill>
          <a:ln w="15875" cap="flat" cmpd="sng">
            <a:solidFill>
              <a:srgbClr val="00B0F0"/>
            </a:solidFill>
            <a:prstDash val="dash"/>
            <a:miter/>
            <a:headEnd type="none" w="med" len="med"/>
            <a:tailEnd type="none" w="med" len="med"/>
          </a:ln>
        </p:spPr>
        <p:txBody>
          <a:bodyPr wrap="square" anchor="t">
            <a:spAutoFit/>
          </a:bodyPr>
          <a:lstStyle/>
          <a:p>
            <a:pPr marL="0" lvl="1" eaLnBrk="1" hangingPunct="1">
              <a:lnSpc>
                <a:spcPts val="2100"/>
              </a:lnSpc>
              <a:buClr>
                <a:schemeClr val="tx2"/>
              </a:buClr>
              <a:buFont typeface="Wingdings" panose="05000000000000000000" pitchFamily="2" charset="2"/>
            </a:pP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.融资额度</a:t>
            </a:r>
          </a:p>
          <a:p>
            <a:pPr marL="0" lvl="1" eaLnBrk="1" hangingPunct="1">
              <a:lnSpc>
                <a:spcPts val="2100"/>
              </a:lnSpc>
              <a:buClr>
                <a:schemeClr val="tx2"/>
              </a:buClr>
              <a:buFont typeface="Wingdings" panose="05000000000000000000" pitchFamily="2" charset="2"/>
            </a:pP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   单笔单批额度应根据借款企业提供的中标通知书和政府采购合同确定，</a:t>
            </a: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原则上不超过政府采购合同金额（须扣除相应的预付款、质保金、其他应付款）的 70</a:t>
            </a:r>
            <a:r>
              <a:rPr lang="zh-CN" altLang="en-US" sz="12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altLang="en-US" sz="1200" dirty="0" smtClean="0">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0" lvl="1" eaLnBrk="1" hangingPunct="1">
              <a:lnSpc>
                <a:spcPts val="2100"/>
              </a:lnSpc>
              <a:buClr>
                <a:schemeClr val="tx2"/>
              </a:buClr>
              <a:buFont typeface="Wingdings" panose="05000000000000000000" pitchFamily="2" charset="2"/>
            </a:pPr>
            <a:r>
              <a:rPr lang="en-US" altLang="zh-CN" sz="1200" dirty="0" smtClean="0">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1200" dirty="0" smtClean="0">
                <a:latin typeface="微软雅黑" panose="020B0503020204020204" pitchFamily="34" charset="-122"/>
                <a:ea typeface="微软雅黑" panose="020B0503020204020204" pitchFamily="34" charset="-122"/>
                <a:cs typeface="微软雅黑" panose="020B0503020204020204" pitchFamily="34" charset="-122"/>
                <a:sym typeface="+mn-ea"/>
              </a:rPr>
              <a:t>.融资期限</a:t>
            </a:r>
          </a:p>
          <a:p>
            <a:pPr marL="0" lvl="1" eaLnBrk="1" hangingPunct="1">
              <a:lnSpc>
                <a:spcPts val="2100"/>
              </a:lnSpc>
              <a:buClr>
                <a:schemeClr val="tx2"/>
              </a:buClr>
              <a:buFont typeface="Wingdings" panose="05000000000000000000" pitchFamily="2" charset="2"/>
            </a:pPr>
            <a:r>
              <a:rPr lang="zh-CN" altLang="en-US" sz="12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  原则上,最长不得超过 1 年；</a:t>
            </a:r>
          </a:p>
          <a:p>
            <a:pPr marL="0" lvl="1" eaLnBrk="1" hangingPunct="1">
              <a:lnSpc>
                <a:spcPts val="2100"/>
              </a:lnSpc>
              <a:buClr>
                <a:schemeClr val="tx2"/>
              </a:buClr>
              <a:buFont typeface="Wingdings" panose="05000000000000000000" pitchFamily="2" charset="2"/>
            </a:pPr>
            <a:r>
              <a:rPr lang="en-US" altLang="zh-CN" sz="1200" dirty="0" smtClean="0">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.融资利率</a:t>
            </a:r>
          </a:p>
          <a:p>
            <a:pPr marL="0" lvl="1" eaLnBrk="1" hangingPunct="1">
              <a:lnSpc>
                <a:spcPts val="2100"/>
              </a:lnSpc>
              <a:buClr>
                <a:schemeClr val="tx2"/>
              </a:buClr>
              <a:buFont typeface="Wingdings" panose="05000000000000000000" pitchFamily="2" charset="2"/>
            </a:pP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  原则上不高于基准利率上浮 60</a:t>
            </a:r>
            <a:r>
              <a:rPr lang="zh-CN" altLang="en-US" sz="12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0" lvl="1" eaLnBrk="1" hangingPunct="1">
              <a:lnSpc>
                <a:spcPts val="2100"/>
              </a:lnSpc>
              <a:buClr>
                <a:schemeClr val="tx2"/>
              </a:buClr>
              <a:buFont typeface="Wingdings" panose="05000000000000000000" pitchFamily="2" charset="2"/>
            </a:pP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4</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.授信用途</a:t>
            </a:r>
          </a:p>
          <a:p>
            <a:pPr marL="0" lvl="1" eaLnBrk="1" hangingPunct="1">
              <a:lnSpc>
                <a:spcPts val="2100"/>
              </a:lnSpc>
              <a:buClr>
                <a:schemeClr val="tx2"/>
              </a:buClr>
              <a:buFont typeface="Wingdings" panose="05000000000000000000" pitchFamily="2" charset="2"/>
            </a:pP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 融资用途仅限用于</a:t>
            </a: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政府采购合同项下的履约</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，且用途符合国家政采法规规定，不得被</a:t>
            </a:r>
            <a:r>
              <a:rPr lang="zh-CN" altLang="en-US" sz="1200" dirty="0" smtClean="0">
                <a:latin typeface="微软雅黑" panose="020B0503020204020204" pitchFamily="34" charset="-122"/>
                <a:ea typeface="微软雅黑" panose="020B0503020204020204" pitchFamily="34" charset="-122"/>
                <a:cs typeface="微软雅黑" panose="020B0503020204020204" pitchFamily="34" charset="-122"/>
                <a:sym typeface="+mn-ea"/>
              </a:rPr>
              <a:t>挪用；</a:t>
            </a:r>
            <a:endPar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0" lvl="1" eaLnBrk="1" hangingPunct="1">
              <a:lnSpc>
                <a:spcPts val="2100"/>
              </a:lnSpc>
              <a:buClr>
                <a:schemeClr val="tx2"/>
              </a:buClr>
              <a:buFont typeface="Wingdings" panose="05000000000000000000" pitchFamily="2" charset="2"/>
            </a:pP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5</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.担保方式</a:t>
            </a:r>
          </a:p>
          <a:p>
            <a:pPr marL="0" lvl="1" eaLnBrk="1" hangingPunct="1">
              <a:lnSpc>
                <a:spcPts val="2100"/>
              </a:lnSpc>
              <a:buClr>
                <a:schemeClr val="tx2"/>
              </a:buClr>
              <a:buFont typeface="Wingdings" panose="05000000000000000000" pitchFamily="2" charset="2"/>
            </a:pP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追加借款企业的</a:t>
            </a: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实际控制人及其配偶须承担连带保证责任</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，且在放款前应完成应收账款质押登记手续。</a:t>
            </a:r>
            <a:endParaRPr lang="en-US" altLang="zh-CN" sz="1200" dirty="0">
              <a:solidFill>
                <a:srgbClr val="262626"/>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2" name="Title 1"/>
          <p:cNvSpPr/>
          <p:nvPr/>
        </p:nvSpPr>
        <p:spPr>
          <a:xfrm>
            <a:off x="857250" y="200025"/>
            <a:ext cx="4767580" cy="424815"/>
          </a:xfrm>
          <a:prstGeom prst="rect">
            <a:avLst/>
          </a:prstGeom>
          <a:noFill/>
          <a:ln w="9525">
            <a:noFill/>
          </a:ln>
        </p:spPr>
        <p:txBody>
          <a:bodyPr lIns="0" rIns="0" anchor="ctr"/>
          <a:lstStyle/>
          <a:p>
            <a:r>
              <a:rPr lang="en-US" altLang="zh-CN"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3.3</a:t>
            </a:r>
            <a:r>
              <a:rPr lang="zh-CN" altLang="en-US"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政府采购合同融资产品</a:t>
            </a: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p:nvPr/>
        </p:nvSpPr>
        <p:spPr>
          <a:xfrm>
            <a:off x="821690" y="255270"/>
            <a:ext cx="4767580" cy="424815"/>
          </a:xfrm>
          <a:prstGeom prst="rect">
            <a:avLst/>
          </a:prstGeom>
          <a:noFill/>
          <a:ln w="9525">
            <a:noFill/>
          </a:ln>
        </p:spPr>
        <p:txBody>
          <a:bodyPr lIns="0" rIns="0" anchor="ctr"/>
          <a:lstStyle/>
          <a:p>
            <a:r>
              <a:rPr lang="en-US" altLang="zh-CN"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3.4</a:t>
            </a:r>
            <a:r>
              <a:rPr lang="zh-CN" altLang="en-US"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投贷保</a:t>
            </a:r>
          </a:p>
        </p:txBody>
      </p:sp>
      <p:sp>
        <p:nvSpPr>
          <p:cNvPr id="3" name="文本框 2"/>
          <p:cNvSpPr txBox="1"/>
          <p:nvPr/>
        </p:nvSpPr>
        <p:spPr>
          <a:xfrm>
            <a:off x="459740" y="680085"/>
            <a:ext cx="8171180" cy="922020"/>
          </a:xfrm>
          <a:prstGeom prst="rect">
            <a:avLst/>
          </a:prstGeom>
          <a:noFill/>
        </p:spPr>
        <p:txBody>
          <a:bodyPr wrap="square" rtlCol="0" anchor="t">
            <a:spAutoFit/>
          </a:bodyPr>
          <a:lstStyle/>
          <a:p>
            <a:pPr eaLnBrk="0" hangingPunct="0">
              <a:lnSpc>
                <a:spcPct val="150000"/>
              </a:lnSpc>
            </a:pPr>
            <a:r>
              <a:rPr lang="zh-CN" altLang="en-US" sz="1200" dirty="0" smtClean="0">
                <a:latin typeface="微软雅黑" panose="020B0503020204020204" pitchFamily="34" charset="-122"/>
                <a:ea typeface="微软雅黑" panose="020B0503020204020204" pitchFamily="34" charset="-122"/>
                <a:sym typeface="+mn-ea"/>
              </a:rPr>
              <a:t>    中原</a:t>
            </a:r>
            <a:r>
              <a:rPr lang="zh-CN" altLang="en-US" sz="1200" dirty="0">
                <a:latin typeface="微软雅黑" panose="020B0503020204020204" pitchFamily="34" charset="-122"/>
                <a:ea typeface="微软雅黑" panose="020B0503020204020204" pitchFamily="34" charset="-122"/>
                <a:sym typeface="+mn-ea"/>
              </a:rPr>
              <a:t>银行合作的其它投资机构可通过自有资金直接向优质企业进行股权投资，中原银行可以匹配其股权投资金额进行投贷联动，跟进部分债权融资。</a:t>
            </a:r>
            <a:r>
              <a:rPr lang="zh-CN" altLang="en-US" sz="1200" dirty="0" smtClean="0">
                <a:latin typeface="微软雅黑" panose="020B0503020204020204" pitchFamily="34" charset="-122"/>
                <a:ea typeface="微软雅黑" panose="020B0503020204020204" pitchFamily="34" charset="-122"/>
                <a:sym typeface="+mn-ea"/>
              </a:rPr>
              <a:t>同时由中原银行合作的</a:t>
            </a:r>
            <a:r>
              <a:rPr lang="en-US" altLang="zh-CN" sz="1200" dirty="0" smtClean="0">
                <a:latin typeface="微软雅黑" panose="020B0503020204020204" pitchFamily="34" charset="-122"/>
                <a:ea typeface="微软雅黑" panose="020B0503020204020204" pitchFamily="34" charset="-122"/>
                <a:sym typeface="+mn-ea"/>
              </a:rPr>
              <a:t>XX</a:t>
            </a:r>
            <a:r>
              <a:rPr lang="zh-CN" altLang="en-US" sz="1200" dirty="0" smtClean="0">
                <a:latin typeface="微软雅黑" panose="020B0503020204020204" pitchFamily="34" charset="-122"/>
                <a:ea typeface="微软雅黑" panose="020B0503020204020204" pitchFamily="34" charset="-122"/>
                <a:sym typeface="+mn-ea"/>
              </a:rPr>
              <a:t>担保公司通过</a:t>
            </a:r>
            <a:r>
              <a:rPr lang="zh-CN" altLang="en-US" sz="1200" dirty="0">
                <a:latin typeface="微软雅黑" panose="020B0503020204020204" pitchFamily="34" charset="-122"/>
                <a:ea typeface="微软雅黑" panose="020B0503020204020204" pitchFamily="34" charset="-122"/>
                <a:sym typeface="+mn-ea"/>
              </a:rPr>
              <a:t>融资性担保、金融类担保和履约类担保等服务内容，为股东或其指定的</a:t>
            </a:r>
            <a:r>
              <a:rPr lang="zh-CN" altLang="en-US" sz="1200" dirty="0" smtClean="0">
                <a:latin typeface="微软雅黑" panose="020B0503020204020204" pitchFamily="34" charset="-122"/>
                <a:ea typeface="微软雅黑" panose="020B0503020204020204" pitchFamily="34" charset="-122"/>
                <a:sym typeface="+mn-ea"/>
              </a:rPr>
              <a:t>机构提供</a:t>
            </a:r>
            <a:r>
              <a:rPr lang="zh-CN" altLang="en-US" sz="1200" dirty="0">
                <a:latin typeface="微软雅黑" panose="020B0503020204020204" pitchFamily="34" charset="-122"/>
                <a:ea typeface="微软雅黑" panose="020B0503020204020204" pitchFamily="34" charset="-122"/>
                <a:sym typeface="+mn-ea"/>
              </a:rPr>
              <a:t>增信服务。</a:t>
            </a:r>
          </a:p>
        </p:txBody>
      </p:sp>
      <p:sp>
        <p:nvSpPr>
          <p:cNvPr id="4" name="Title 1"/>
          <p:cNvSpPr/>
          <p:nvPr/>
        </p:nvSpPr>
        <p:spPr>
          <a:xfrm>
            <a:off x="821690" y="1830705"/>
            <a:ext cx="4767580" cy="424815"/>
          </a:xfrm>
          <a:prstGeom prst="rect">
            <a:avLst/>
          </a:prstGeom>
          <a:noFill/>
          <a:ln w="9525">
            <a:noFill/>
          </a:ln>
        </p:spPr>
        <p:txBody>
          <a:bodyPr lIns="0" rIns="0" anchor="ctr"/>
          <a:lstStyle/>
          <a:p>
            <a:r>
              <a:rPr lang="en-US" altLang="zh-CN"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3.5</a:t>
            </a:r>
            <a:r>
              <a:rPr lang="zh-CN" altLang="en-US"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中小企业集合债</a:t>
            </a:r>
          </a:p>
        </p:txBody>
      </p:sp>
      <p:sp>
        <p:nvSpPr>
          <p:cNvPr id="5" name="文本框 4"/>
          <p:cNvSpPr txBox="1"/>
          <p:nvPr/>
        </p:nvSpPr>
        <p:spPr>
          <a:xfrm>
            <a:off x="459740" y="2484120"/>
            <a:ext cx="8171180" cy="1198880"/>
          </a:xfrm>
          <a:prstGeom prst="rect">
            <a:avLst/>
          </a:prstGeom>
          <a:noFill/>
        </p:spPr>
        <p:txBody>
          <a:bodyPr wrap="square" rtlCol="0" anchor="t">
            <a:spAutoFit/>
          </a:bodyPr>
          <a:lstStyle/>
          <a:p>
            <a:pPr eaLnBrk="0" hangingPunct="0">
              <a:lnSpc>
                <a:spcPct val="150000"/>
              </a:lnSpc>
            </a:pPr>
            <a:r>
              <a:rPr lang="zh-CN" altLang="en-US" sz="1200" dirty="0">
                <a:latin typeface="微软雅黑" panose="020B0503020204020204" pitchFamily="34" charset="-122"/>
                <a:ea typeface="微软雅黑" panose="020B0503020204020204" pitchFamily="34" charset="-122"/>
                <a:sym typeface="+mn-ea"/>
              </a:rPr>
              <a:t>     中小企业集合债券是指通过牵头企业组织，以多个中小企业构成的集合为发行主体，发行企业各自决定发行额度，分别负债，使用统一的债券名称，统收统付，向投资人发行的约定到期还本付息的一种企业债券形式。</a:t>
            </a:r>
          </a:p>
          <a:p>
            <a:pPr eaLnBrk="0" hangingPunct="0">
              <a:lnSpc>
                <a:spcPct val="150000"/>
              </a:lnSpc>
            </a:pPr>
            <a:r>
              <a:rPr lang="zh-CN" altLang="en-US" sz="1200" dirty="0">
                <a:latin typeface="微软雅黑" panose="020B0503020204020204" pitchFamily="34" charset="-122"/>
                <a:ea typeface="微软雅黑" panose="020B0503020204020204" pitchFamily="34" charset="-122"/>
                <a:sym typeface="+mn-ea"/>
              </a:rPr>
              <a:t>     中原银行和合作证券机构作为承销商，由担保机构担保，评级机构、会计事务所、律师事务所等中介机构参与，并对发债企业进行筛选和辅导以满足发债条件的新型企业债形式。</a:t>
            </a:r>
          </a:p>
        </p:txBody>
      </p:sp>
      <p:grpSp>
        <p:nvGrpSpPr>
          <p:cNvPr id="25602" name="Group 7"/>
          <p:cNvGrpSpPr/>
          <p:nvPr/>
        </p:nvGrpSpPr>
        <p:grpSpPr>
          <a:xfrm>
            <a:off x="314960" y="364490"/>
            <a:ext cx="390525" cy="206375"/>
            <a:chOff x="0" y="0"/>
            <a:chExt cx="1041399" cy="549275"/>
          </a:xfrm>
        </p:grpSpPr>
        <p:sp>
          <p:nvSpPr>
            <p:cNvPr id="25603" name="Freeform 16"/>
            <p:cNvSpPr/>
            <p:nvPr/>
          </p:nvSpPr>
          <p:spPr>
            <a:xfrm>
              <a:off x="0" y="0"/>
              <a:ext cx="361950" cy="549275"/>
            </a:xfrm>
            <a:custGeom>
              <a:avLst/>
              <a:gdLst/>
              <a:ahLst/>
              <a:cxnLst>
                <a:cxn ang="0">
                  <a:pos x="3620" y="83114"/>
                </a:cxn>
                <a:cxn ang="0">
                  <a:pos x="86868" y="0"/>
                </a:cxn>
                <a:cxn ang="0">
                  <a:pos x="361950" y="274638"/>
                </a:cxn>
                <a:cxn ang="0">
                  <a:pos x="86868" y="549275"/>
                </a:cxn>
                <a:cxn ang="0">
                  <a:pos x="0" y="462547"/>
                </a:cxn>
                <a:cxn ang="0">
                  <a:pos x="191834" y="271024"/>
                </a:cxn>
                <a:cxn ang="0">
                  <a:pos x="3620" y="83114"/>
                </a:cxn>
              </a:cxnLst>
              <a:rect l="0" t="0" r="0" b="0"/>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lstStyle/>
            <a:p>
              <a:endParaRPr lang="zh-CN" altLang="en-US"/>
            </a:p>
          </p:txBody>
        </p:sp>
        <p:sp>
          <p:nvSpPr>
            <p:cNvPr id="25604" name="Freeform 17"/>
            <p:cNvSpPr/>
            <p:nvPr/>
          </p:nvSpPr>
          <p:spPr>
            <a:xfrm>
              <a:off x="338137" y="0"/>
              <a:ext cx="360362" cy="549275"/>
            </a:xfrm>
            <a:custGeom>
              <a:avLst/>
              <a:gdLst/>
              <a:ahLst/>
              <a:cxnLst>
                <a:cxn ang="0">
                  <a:pos x="3613" y="83114"/>
                </a:cxn>
                <a:cxn ang="0">
                  <a:pos x="86704" y="0"/>
                </a:cxn>
                <a:cxn ang="0">
                  <a:pos x="360362" y="274638"/>
                </a:cxn>
                <a:cxn ang="0">
                  <a:pos x="86704" y="549275"/>
                </a:cxn>
                <a:cxn ang="0">
                  <a:pos x="0" y="462547"/>
                </a:cxn>
                <a:cxn ang="0">
                  <a:pos x="191471" y="271024"/>
                </a:cxn>
                <a:cxn ang="0">
                  <a:pos x="3613" y="83114"/>
                </a:cxn>
              </a:cxnLst>
              <a:rect l="0" t="0" r="0" b="0"/>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lstStyle/>
            <a:p>
              <a:endParaRPr lang="zh-CN" altLang="en-US"/>
            </a:p>
          </p:txBody>
        </p:sp>
        <p:sp>
          <p:nvSpPr>
            <p:cNvPr id="25605" name="Freeform 18"/>
            <p:cNvSpPr/>
            <p:nvPr/>
          </p:nvSpPr>
          <p:spPr>
            <a:xfrm>
              <a:off x="681037" y="0"/>
              <a:ext cx="360362" cy="549275"/>
            </a:xfrm>
            <a:custGeom>
              <a:avLst/>
              <a:gdLst/>
              <a:ahLst/>
              <a:cxnLst>
                <a:cxn ang="0">
                  <a:pos x="3613" y="83114"/>
                </a:cxn>
                <a:cxn ang="0">
                  <a:pos x="85800" y="0"/>
                </a:cxn>
                <a:cxn ang="0">
                  <a:pos x="360362" y="274638"/>
                </a:cxn>
                <a:cxn ang="0">
                  <a:pos x="85800" y="549275"/>
                </a:cxn>
                <a:cxn ang="0">
                  <a:pos x="0" y="462547"/>
                </a:cxn>
                <a:cxn ang="0">
                  <a:pos x="191471" y="271024"/>
                </a:cxn>
                <a:cxn ang="0">
                  <a:pos x="3613" y="83114"/>
                </a:cxn>
              </a:cxnLst>
              <a:rect l="0" t="0" r="0" b="0"/>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lstStyle/>
            <a:p>
              <a:endParaRPr lang="zh-CN" altLang="en-US"/>
            </a:p>
          </p:txBody>
        </p:sp>
      </p:grpSp>
      <p:grpSp>
        <p:nvGrpSpPr>
          <p:cNvPr id="6" name="Group 7"/>
          <p:cNvGrpSpPr/>
          <p:nvPr/>
        </p:nvGrpSpPr>
        <p:grpSpPr>
          <a:xfrm>
            <a:off x="323850" y="1939925"/>
            <a:ext cx="390525" cy="206375"/>
            <a:chOff x="0" y="0"/>
            <a:chExt cx="1041399" cy="549275"/>
          </a:xfrm>
        </p:grpSpPr>
        <p:sp>
          <p:nvSpPr>
            <p:cNvPr id="7" name="Freeform 16"/>
            <p:cNvSpPr/>
            <p:nvPr/>
          </p:nvSpPr>
          <p:spPr>
            <a:xfrm>
              <a:off x="0" y="0"/>
              <a:ext cx="361950" cy="549275"/>
            </a:xfrm>
            <a:custGeom>
              <a:avLst/>
              <a:gdLst/>
              <a:ahLst/>
              <a:cxnLst>
                <a:cxn ang="0">
                  <a:pos x="3620" y="83114"/>
                </a:cxn>
                <a:cxn ang="0">
                  <a:pos x="86868" y="0"/>
                </a:cxn>
                <a:cxn ang="0">
                  <a:pos x="361950" y="274638"/>
                </a:cxn>
                <a:cxn ang="0">
                  <a:pos x="86868" y="549275"/>
                </a:cxn>
                <a:cxn ang="0">
                  <a:pos x="0" y="462547"/>
                </a:cxn>
                <a:cxn ang="0">
                  <a:pos x="191834" y="271024"/>
                </a:cxn>
                <a:cxn ang="0">
                  <a:pos x="3620" y="83114"/>
                </a:cxn>
              </a:cxnLst>
              <a:rect l="0" t="0" r="0" b="0"/>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lstStyle/>
            <a:p>
              <a:endParaRPr lang="zh-CN" altLang="en-US"/>
            </a:p>
          </p:txBody>
        </p:sp>
        <p:sp>
          <p:nvSpPr>
            <p:cNvPr id="8" name="Freeform 17"/>
            <p:cNvSpPr/>
            <p:nvPr/>
          </p:nvSpPr>
          <p:spPr>
            <a:xfrm>
              <a:off x="338137" y="0"/>
              <a:ext cx="360362" cy="549275"/>
            </a:xfrm>
            <a:custGeom>
              <a:avLst/>
              <a:gdLst/>
              <a:ahLst/>
              <a:cxnLst>
                <a:cxn ang="0">
                  <a:pos x="3613" y="83114"/>
                </a:cxn>
                <a:cxn ang="0">
                  <a:pos x="86704" y="0"/>
                </a:cxn>
                <a:cxn ang="0">
                  <a:pos x="360362" y="274638"/>
                </a:cxn>
                <a:cxn ang="0">
                  <a:pos x="86704" y="549275"/>
                </a:cxn>
                <a:cxn ang="0">
                  <a:pos x="0" y="462547"/>
                </a:cxn>
                <a:cxn ang="0">
                  <a:pos x="191471" y="271024"/>
                </a:cxn>
                <a:cxn ang="0">
                  <a:pos x="3613" y="83114"/>
                </a:cxn>
              </a:cxnLst>
              <a:rect l="0" t="0" r="0" b="0"/>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lstStyle/>
            <a:p>
              <a:endParaRPr lang="zh-CN" altLang="en-US"/>
            </a:p>
          </p:txBody>
        </p:sp>
        <p:sp>
          <p:nvSpPr>
            <p:cNvPr id="9" name="Freeform 18"/>
            <p:cNvSpPr/>
            <p:nvPr/>
          </p:nvSpPr>
          <p:spPr>
            <a:xfrm>
              <a:off x="681037" y="0"/>
              <a:ext cx="360362" cy="549275"/>
            </a:xfrm>
            <a:custGeom>
              <a:avLst/>
              <a:gdLst/>
              <a:ahLst/>
              <a:cxnLst>
                <a:cxn ang="0">
                  <a:pos x="3613" y="83114"/>
                </a:cxn>
                <a:cxn ang="0">
                  <a:pos x="85800" y="0"/>
                </a:cxn>
                <a:cxn ang="0">
                  <a:pos x="360362" y="274638"/>
                </a:cxn>
                <a:cxn ang="0">
                  <a:pos x="85800" y="549275"/>
                </a:cxn>
                <a:cxn ang="0">
                  <a:pos x="0" y="462547"/>
                </a:cxn>
                <a:cxn ang="0">
                  <a:pos x="191471" y="271024"/>
                </a:cxn>
                <a:cxn ang="0">
                  <a:pos x="3613" y="83114"/>
                </a:cxn>
              </a:cxnLst>
              <a:rect l="0" t="0" r="0" b="0"/>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lstStyle/>
            <a:p>
              <a:endParaRPr lang="zh-CN" altLang="en-US"/>
            </a:p>
          </p:txBody>
        </p:sp>
      </p:gr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p:nvPr/>
        </p:nvSpPr>
        <p:spPr>
          <a:xfrm>
            <a:off x="821690" y="255270"/>
            <a:ext cx="4767580" cy="424815"/>
          </a:xfrm>
          <a:prstGeom prst="rect">
            <a:avLst/>
          </a:prstGeom>
          <a:noFill/>
          <a:ln w="9525">
            <a:noFill/>
          </a:ln>
        </p:spPr>
        <p:txBody>
          <a:bodyPr lIns="0" rIns="0" anchor="ctr"/>
          <a:lstStyle/>
          <a:p>
            <a:r>
              <a:rPr lang="en-US" altLang="zh-CN" b="1" dirty="0" smtClean="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3.6</a:t>
            </a:r>
            <a:r>
              <a:rPr lang="zh-CN" altLang="en-US" b="1" dirty="0" smtClean="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河南省中小企业基金</a:t>
            </a:r>
            <a:endParaRPr lang="zh-CN" altLang="en-US"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 name="文本框 2"/>
          <p:cNvSpPr txBox="1"/>
          <p:nvPr/>
        </p:nvSpPr>
        <p:spPr>
          <a:xfrm>
            <a:off x="714348" y="1000114"/>
            <a:ext cx="7715304" cy="2215991"/>
          </a:xfrm>
          <a:prstGeom prst="rect">
            <a:avLst/>
          </a:prstGeom>
          <a:noFill/>
        </p:spPr>
        <p:txBody>
          <a:bodyPr wrap="square" rtlCol="0" anchor="t">
            <a:spAutoFit/>
          </a:bodyPr>
          <a:lstStyle/>
          <a:p>
            <a:r>
              <a:rPr lang="zh-CN" altLang="en-US" sz="1200" dirty="0" smtClean="0">
                <a:latin typeface="微软雅黑 Light"/>
                <a:sym typeface="微软雅黑" panose="020B0503020204020204" pitchFamily="34" charset="-122"/>
              </a:rPr>
              <a:t>     </a:t>
            </a:r>
            <a:r>
              <a:rPr lang="zh-CN" altLang="en-US" sz="1200"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河南省中小企业基金由河南省财政出资</a:t>
            </a:r>
            <a:r>
              <a:rPr lang="en-US" altLang="zh-CN" sz="1200"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10</a:t>
            </a:r>
            <a:r>
              <a:rPr lang="zh-CN" altLang="en-US" sz="1200"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亿元（委托河南农开产业基金投资有限责任公司代行财政出资人职责）；中原银行出资</a:t>
            </a:r>
            <a:r>
              <a:rPr lang="en-US" altLang="zh-CN" sz="1200"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90</a:t>
            </a:r>
            <a:r>
              <a:rPr lang="zh-CN" altLang="en-US" sz="1200"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亿元共同成立的有限合伙基金。</a:t>
            </a:r>
            <a:endParaRPr lang="en-US" altLang="zh-CN" sz="1200"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a:p>
            <a:r>
              <a:rPr lang="zh-CN" altLang="en-US" sz="1200" dirty="0" smtClean="0"/>
              <a:t>     </a:t>
            </a:r>
            <a:r>
              <a:rPr lang="zh-CN" altLang="en-US" sz="1200"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该基金釆取母基金方式，将参与设立地方中小企业发展基金。以有限合伙形式设立子基金，采用认缴制，母基金出资</a:t>
            </a:r>
            <a:r>
              <a:rPr lang="en-US" altLang="zh-CN" sz="1200"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20%</a:t>
            </a:r>
            <a:r>
              <a:rPr lang="zh-CN" altLang="en-US" sz="1200"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，市、县财政出资 </a:t>
            </a:r>
            <a:r>
              <a:rPr lang="en-US" altLang="zh-CN" sz="1200"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10%</a:t>
            </a:r>
            <a:r>
              <a:rPr lang="zh-CN" altLang="en-US" sz="1200"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，中原银行再行募集资金出资</a:t>
            </a:r>
            <a:r>
              <a:rPr lang="en-US" altLang="zh-CN" sz="1200"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40%</a:t>
            </a:r>
            <a:r>
              <a:rPr lang="zh-CN" altLang="en-US" sz="1200"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、吸引其他社会资本出资</a:t>
            </a:r>
            <a:r>
              <a:rPr lang="en-US" altLang="zh-CN" sz="1200"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30%</a:t>
            </a:r>
            <a:r>
              <a:rPr lang="zh-CN" altLang="en-US" sz="1200"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分别作为有限合伙人。具体出资结构可釆用结构化设计，根据子基金具体情况进行适当调整。</a:t>
            </a:r>
          </a:p>
          <a:p>
            <a:r>
              <a:rPr lang="zh-CN" altLang="en-US" sz="1200"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　  在投资方式上，该基金釆用股权投资、债权投资或者股债结合的综合投资模式，重点投向省内工业、农业、科技、教育、文化等各行业领域，支持具有在产品、技术、渠道等方面拥有核心竞争力，并且风险可预期的初创期、成长期中小企业。</a:t>
            </a:r>
          </a:p>
          <a:p>
            <a:r>
              <a:rPr lang="zh-CN" altLang="en-US" sz="1200"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　    这是河南省首只政府引导中小企业投资基金，将发挥乘数效应吸引更多社会资本投向河南省的中小企业。目前，该基金财政厅出资部分</a:t>
            </a:r>
            <a:r>
              <a:rPr lang="en-US" altLang="zh-CN" sz="1200"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10</a:t>
            </a:r>
            <a:r>
              <a:rPr lang="zh-CN" altLang="en-US" sz="1200"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亿资金已经到位，已完成投资</a:t>
            </a:r>
            <a:r>
              <a:rPr lang="en-US" altLang="zh-CN" sz="1200"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5.6</a:t>
            </a:r>
            <a:r>
              <a:rPr lang="zh-CN" altLang="en-US" sz="1200"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亿元，成立地市级子基金</a:t>
            </a:r>
            <a:r>
              <a:rPr lang="en-US" altLang="zh-CN" sz="1200"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4</a:t>
            </a:r>
            <a:r>
              <a:rPr lang="zh-CN" altLang="en-US" sz="1200"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支。</a:t>
            </a:r>
          </a:p>
          <a:p>
            <a:pPr eaLnBrk="0" hangingPunct="0">
              <a:lnSpc>
                <a:spcPct val="150000"/>
              </a:lnSpc>
            </a:pPr>
            <a:endParaRPr lang="zh-CN" altLang="en-US" sz="1200" dirty="0">
              <a:latin typeface="微软雅黑 Light"/>
              <a:ea typeface="微软雅黑" panose="020B0503020204020204" pitchFamily="34" charset="-122"/>
              <a:sym typeface="+mn-ea"/>
            </a:endParaRPr>
          </a:p>
        </p:txBody>
      </p:sp>
      <p:grpSp>
        <p:nvGrpSpPr>
          <p:cNvPr id="6" name="Group 7"/>
          <p:cNvGrpSpPr/>
          <p:nvPr/>
        </p:nvGrpSpPr>
        <p:grpSpPr>
          <a:xfrm>
            <a:off x="314960" y="364490"/>
            <a:ext cx="390525" cy="206375"/>
            <a:chOff x="0" y="0"/>
            <a:chExt cx="1041399" cy="549275"/>
          </a:xfrm>
        </p:grpSpPr>
        <p:sp>
          <p:nvSpPr>
            <p:cNvPr id="25603" name="Freeform 16"/>
            <p:cNvSpPr/>
            <p:nvPr/>
          </p:nvSpPr>
          <p:spPr>
            <a:xfrm>
              <a:off x="0" y="0"/>
              <a:ext cx="361950" cy="549275"/>
            </a:xfrm>
            <a:custGeom>
              <a:avLst/>
              <a:gdLst/>
              <a:ahLst/>
              <a:cxnLst>
                <a:cxn ang="0">
                  <a:pos x="3620" y="83114"/>
                </a:cxn>
                <a:cxn ang="0">
                  <a:pos x="86868" y="0"/>
                </a:cxn>
                <a:cxn ang="0">
                  <a:pos x="361950" y="274638"/>
                </a:cxn>
                <a:cxn ang="0">
                  <a:pos x="86868" y="549275"/>
                </a:cxn>
                <a:cxn ang="0">
                  <a:pos x="0" y="462547"/>
                </a:cxn>
                <a:cxn ang="0">
                  <a:pos x="191834" y="271024"/>
                </a:cxn>
                <a:cxn ang="0">
                  <a:pos x="3620" y="83114"/>
                </a:cxn>
              </a:cxnLst>
              <a:rect l="0" t="0" r="0" b="0"/>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lstStyle/>
            <a:p>
              <a:endParaRPr lang="zh-CN" altLang="en-US"/>
            </a:p>
          </p:txBody>
        </p:sp>
        <p:sp>
          <p:nvSpPr>
            <p:cNvPr id="25604" name="Freeform 17"/>
            <p:cNvSpPr/>
            <p:nvPr/>
          </p:nvSpPr>
          <p:spPr>
            <a:xfrm>
              <a:off x="338137" y="0"/>
              <a:ext cx="360362" cy="549275"/>
            </a:xfrm>
            <a:custGeom>
              <a:avLst/>
              <a:gdLst/>
              <a:ahLst/>
              <a:cxnLst>
                <a:cxn ang="0">
                  <a:pos x="3613" y="83114"/>
                </a:cxn>
                <a:cxn ang="0">
                  <a:pos x="86704" y="0"/>
                </a:cxn>
                <a:cxn ang="0">
                  <a:pos x="360362" y="274638"/>
                </a:cxn>
                <a:cxn ang="0">
                  <a:pos x="86704" y="549275"/>
                </a:cxn>
                <a:cxn ang="0">
                  <a:pos x="0" y="462547"/>
                </a:cxn>
                <a:cxn ang="0">
                  <a:pos x="191471" y="271024"/>
                </a:cxn>
                <a:cxn ang="0">
                  <a:pos x="3613" y="83114"/>
                </a:cxn>
              </a:cxnLst>
              <a:rect l="0" t="0" r="0" b="0"/>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lstStyle/>
            <a:p>
              <a:endParaRPr lang="zh-CN" altLang="en-US"/>
            </a:p>
          </p:txBody>
        </p:sp>
        <p:sp>
          <p:nvSpPr>
            <p:cNvPr id="25605" name="Freeform 18"/>
            <p:cNvSpPr/>
            <p:nvPr/>
          </p:nvSpPr>
          <p:spPr>
            <a:xfrm>
              <a:off x="681037" y="0"/>
              <a:ext cx="360362" cy="549275"/>
            </a:xfrm>
            <a:custGeom>
              <a:avLst/>
              <a:gdLst/>
              <a:ahLst/>
              <a:cxnLst>
                <a:cxn ang="0">
                  <a:pos x="3613" y="83114"/>
                </a:cxn>
                <a:cxn ang="0">
                  <a:pos x="85800" y="0"/>
                </a:cxn>
                <a:cxn ang="0">
                  <a:pos x="360362" y="274638"/>
                </a:cxn>
                <a:cxn ang="0">
                  <a:pos x="85800" y="549275"/>
                </a:cxn>
                <a:cxn ang="0">
                  <a:pos x="0" y="462547"/>
                </a:cxn>
                <a:cxn ang="0">
                  <a:pos x="191471" y="271024"/>
                </a:cxn>
                <a:cxn ang="0">
                  <a:pos x="3613" y="83114"/>
                </a:cxn>
              </a:cxnLst>
              <a:rect l="0" t="0" r="0" b="0"/>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lstStyle/>
            <a:p>
              <a:endParaRPr lang="zh-CN" altLang="en-US"/>
            </a:p>
          </p:txBody>
        </p:sp>
      </p:gr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 Placeholder 4"/>
          <p:cNvSpPr/>
          <p:nvPr/>
        </p:nvSpPr>
        <p:spPr>
          <a:xfrm>
            <a:off x="611188" y="428625"/>
            <a:ext cx="2255837" cy="496888"/>
          </a:xfrm>
          <a:prstGeom prst="rect">
            <a:avLst/>
          </a:prstGeom>
          <a:noFill/>
          <a:ln w="9525">
            <a:noFill/>
          </a:ln>
        </p:spPr>
        <p:txBody>
          <a:bodyPr anchor="ctr"/>
          <a:lstStyle/>
          <a:p>
            <a:pPr marL="342900" indent="-342900" algn="ctr">
              <a:spcBef>
                <a:spcPct val="20000"/>
              </a:spcBef>
            </a:pPr>
            <a:r>
              <a:rPr lang="zh-CN" altLang="en-US" sz="3200" b="1"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目录</a:t>
            </a:r>
            <a:r>
              <a:rPr lang="en-US" altLang="zh-CN" sz="3200" b="1"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b="1"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Contents</a:t>
            </a:r>
            <a:endParaRPr lang="zh-CN" altLang="en-US" b="1"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434" name="直接连接符 42"/>
          <p:cNvSpPr/>
          <p:nvPr/>
        </p:nvSpPr>
        <p:spPr>
          <a:xfrm>
            <a:off x="738188" y="1060450"/>
            <a:ext cx="7650162" cy="0"/>
          </a:xfrm>
          <a:prstGeom prst="line">
            <a:avLst/>
          </a:prstGeom>
          <a:ln w="9525" cap="flat" cmpd="sng">
            <a:solidFill>
              <a:schemeClr val="accent1"/>
            </a:solidFill>
            <a:prstDash val="solid"/>
            <a:bevel/>
            <a:headEnd type="none" w="med" len="med"/>
            <a:tailEnd type="none" w="med" len="med"/>
          </a:ln>
        </p:spPr>
      </p:sp>
      <p:grpSp>
        <p:nvGrpSpPr>
          <p:cNvPr id="18435" name="组合 44"/>
          <p:cNvGrpSpPr/>
          <p:nvPr/>
        </p:nvGrpSpPr>
        <p:grpSpPr>
          <a:xfrm>
            <a:off x="2339975" y="1635125"/>
            <a:ext cx="893763" cy="488950"/>
            <a:chOff x="0" y="0"/>
            <a:chExt cx="1244730" cy="897673"/>
          </a:xfrm>
        </p:grpSpPr>
        <p:sp>
          <p:nvSpPr>
            <p:cNvPr id="18436" name="平行四边形 45"/>
            <p:cNvSpPr/>
            <p:nvPr/>
          </p:nvSpPr>
          <p:spPr>
            <a:xfrm>
              <a:off x="0" y="54893"/>
              <a:ext cx="1120898" cy="842780"/>
            </a:xfrm>
            <a:prstGeom prst="parallelogram">
              <a:avLst>
                <a:gd name="adj" fmla="val 48200"/>
              </a:avLst>
            </a:prstGeom>
            <a:solidFill>
              <a:schemeClr val="accent1"/>
            </a:solidFill>
            <a:ln w="25400">
              <a:noFill/>
            </a:ln>
          </p:spPr>
          <p:txBody>
            <a:bodyPr anchor="ctr"/>
            <a:lstStyle/>
            <a:p>
              <a:pPr algn="ctr"/>
              <a:endParaRPr lang="zh-CN" altLang="zh-CN" sz="1400" dirty="0">
                <a:solidFill>
                  <a:srgbClr val="FFFFFF"/>
                </a:solidFill>
                <a:latin typeface="Impact" panose="020B0806030902050204" pitchFamily="34" charset="0"/>
                <a:ea typeface="宋体" panose="02010600030101010101" pitchFamily="2" charset="-122"/>
                <a:sym typeface="Impact" panose="020B0806030902050204" pitchFamily="34" charset="0"/>
              </a:endParaRPr>
            </a:p>
          </p:txBody>
        </p:sp>
        <p:sp>
          <p:nvSpPr>
            <p:cNvPr id="18437" name="文本框 9"/>
            <p:cNvSpPr/>
            <p:nvPr/>
          </p:nvSpPr>
          <p:spPr>
            <a:xfrm>
              <a:off x="177931" y="0"/>
              <a:ext cx="1066799" cy="816504"/>
            </a:xfrm>
            <a:prstGeom prst="rect">
              <a:avLst/>
            </a:prstGeom>
            <a:noFill/>
            <a:ln w="9525">
              <a:noFill/>
            </a:ln>
          </p:spPr>
          <p:txBody>
            <a:bodyPr anchor="t">
              <a:spAutoFit/>
            </a:bodyPr>
            <a:lstStyle/>
            <a:p>
              <a:r>
                <a:rPr lang="en-US" altLang="zh-CN" sz="2800" dirty="0">
                  <a:solidFill>
                    <a:schemeClr val="bg1"/>
                  </a:solidFill>
                  <a:latin typeface="Impact" panose="020B0806030902050204" pitchFamily="34" charset="0"/>
                  <a:ea typeface="宋体" panose="02010600030101010101" pitchFamily="2" charset="-122"/>
                  <a:sym typeface="Impact" panose="020B0806030902050204" pitchFamily="34" charset="0"/>
                </a:rPr>
                <a:t>01</a:t>
              </a:r>
              <a:endParaRPr lang="zh-CN" altLang="en-US" sz="2800" dirty="0">
                <a:solidFill>
                  <a:schemeClr val="bg1"/>
                </a:solidFill>
                <a:latin typeface="Impact" panose="020B0806030902050204" pitchFamily="34" charset="0"/>
                <a:ea typeface="宋体" panose="02010600030101010101" pitchFamily="2" charset="-122"/>
                <a:sym typeface="Impact" panose="020B0806030902050204" pitchFamily="34" charset="0"/>
              </a:endParaRPr>
            </a:p>
          </p:txBody>
        </p:sp>
      </p:grpSp>
      <p:grpSp>
        <p:nvGrpSpPr>
          <p:cNvPr id="18438" name="组合 47"/>
          <p:cNvGrpSpPr/>
          <p:nvPr/>
        </p:nvGrpSpPr>
        <p:grpSpPr>
          <a:xfrm>
            <a:off x="2339975" y="2314575"/>
            <a:ext cx="893763" cy="504825"/>
            <a:chOff x="0" y="0"/>
            <a:chExt cx="1244730" cy="924318"/>
          </a:xfrm>
        </p:grpSpPr>
        <p:sp>
          <p:nvSpPr>
            <p:cNvPr id="18439" name="平行四边形 48"/>
            <p:cNvSpPr/>
            <p:nvPr/>
          </p:nvSpPr>
          <p:spPr>
            <a:xfrm>
              <a:off x="0" y="81537"/>
              <a:ext cx="1120898" cy="842781"/>
            </a:xfrm>
            <a:prstGeom prst="parallelogram">
              <a:avLst>
                <a:gd name="adj" fmla="val 48200"/>
              </a:avLst>
            </a:prstGeom>
            <a:solidFill>
              <a:schemeClr val="accent1"/>
            </a:solidFill>
            <a:ln w="25400">
              <a:noFill/>
            </a:ln>
          </p:spPr>
          <p:txBody>
            <a:bodyPr anchor="ctr"/>
            <a:lstStyle/>
            <a:p>
              <a:pPr algn="ctr"/>
              <a:endParaRPr lang="zh-CN" altLang="zh-CN" sz="1400" dirty="0">
                <a:solidFill>
                  <a:srgbClr val="FFFFFF"/>
                </a:solidFill>
                <a:latin typeface="Impact" panose="020B0806030902050204" pitchFamily="34" charset="0"/>
                <a:ea typeface="宋体" panose="02010600030101010101" pitchFamily="2" charset="-122"/>
                <a:sym typeface="Impact" panose="020B0806030902050204" pitchFamily="34" charset="0"/>
              </a:endParaRPr>
            </a:p>
          </p:txBody>
        </p:sp>
        <p:sp>
          <p:nvSpPr>
            <p:cNvPr id="18440" name="文本框 10"/>
            <p:cNvSpPr/>
            <p:nvPr/>
          </p:nvSpPr>
          <p:spPr>
            <a:xfrm>
              <a:off x="177931" y="0"/>
              <a:ext cx="1066799" cy="816508"/>
            </a:xfrm>
            <a:prstGeom prst="rect">
              <a:avLst/>
            </a:prstGeom>
            <a:noFill/>
            <a:ln w="9525">
              <a:noFill/>
            </a:ln>
          </p:spPr>
          <p:txBody>
            <a:bodyPr anchor="t">
              <a:spAutoFit/>
            </a:bodyPr>
            <a:lstStyle/>
            <a:p>
              <a:r>
                <a:rPr lang="en-US" altLang="zh-CN" sz="2800" dirty="0">
                  <a:solidFill>
                    <a:schemeClr val="bg1"/>
                  </a:solidFill>
                  <a:latin typeface="Impact" panose="020B0806030902050204" pitchFamily="34" charset="0"/>
                  <a:ea typeface="宋体" panose="02010600030101010101" pitchFamily="2" charset="-122"/>
                  <a:sym typeface="Impact" panose="020B0806030902050204" pitchFamily="34" charset="0"/>
                </a:rPr>
                <a:t>02</a:t>
              </a:r>
              <a:endParaRPr lang="zh-CN" altLang="en-US" sz="2800" dirty="0">
                <a:solidFill>
                  <a:schemeClr val="bg1"/>
                </a:solidFill>
                <a:latin typeface="Impact" panose="020B0806030902050204" pitchFamily="34" charset="0"/>
                <a:ea typeface="宋体" panose="02010600030101010101" pitchFamily="2" charset="-122"/>
                <a:sym typeface="Impact" panose="020B0806030902050204" pitchFamily="34" charset="0"/>
              </a:endParaRPr>
            </a:p>
          </p:txBody>
        </p:sp>
      </p:grpSp>
      <p:grpSp>
        <p:nvGrpSpPr>
          <p:cNvPr id="18444" name="组合 53"/>
          <p:cNvGrpSpPr/>
          <p:nvPr/>
        </p:nvGrpSpPr>
        <p:grpSpPr>
          <a:xfrm>
            <a:off x="2242820" y="3067685"/>
            <a:ext cx="893763" cy="521970"/>
            <a:chOff x="0" y="0"/>
            <a:chExt cx="1244730" cy="957217"/>
          </a:xfrm>
        </p:grpSpPr>
        <p:sp>
          <p:nvSpPr>
            <p:cNvPr id="18445" name="平行四边形 54"/>
            <p:cNvSpPr/>
            <p:nvPr/>
          </p:nvSpPr>
          <p:spPr>
            <a:xfrm>
              <a:off x="0" y="88817"/>
              <a:ext cx="1120898" cy="842781"/>
            </a:xfrm>
            <a:prstGeom prst="parallelogram">
              <a:avLst>
                <a:gd name="adj" fmla="val 48200"/>
              </a:avLst>
            </a:prstGeom>
            <a:solidFill>
              <a:schemeClr val="accent1"/>
            </a:solidFill>
            <a:ln w="25400">
              <a:noFill/>
            </a:ln>
          </p:spPr>
          <p:txBody>
            <a:bodyPr anchor="ctr"/>
            <a:lstStyle/>
            <a:p>
              <a:pPr algn="ctr"/>
              <a:endParaRPr lang="zh-CN" altLang="zh-CN" sz="1400" dirty="0">
                <a:solidFill>
                  <a:srgbClr val="FFFFFF"/>
                </a:solidFill>
                <a:latin typeface="Impact" panose="020B0806030902050204" pitchFamily="34" charset="0"/>
                <a:ea typeface="宋体" panose="02010600030101010101" pitchFamily="2" charset="-122"/>
                <a:sym typeface="Impact" panose="020B0806030902050204" pitchFamily="34" charset="0"/>
              </a:endParaRPr>
            </a:p>
          </p:txBody>
        </p:sp>
        <p:sp>
          <p:nvSpPr>
            <p:cNvPr id="18446" name="文本框 12"/>
            <p:cNvSpPr/>
            <p:nvPr/>
          </p:nvSpPr>
          <p:spPr>
            <a:xfrm>
              <a:off x="177931" y="0"/>
              <a:ext cx="1066799" cy="957217"/>
            </a:xfrm>
            <a:prstGeom prst="rect">
              <a:avLst/>
            </a:prstGeom>
            <a:noFill/>
            <a:ln w="9525">
              <a:noFill/>
            </a:ln>
          </p:spPr>
          <p:txBody>
            <a:bodyPr anchor="t">
              <a:spAutoFit/>
            </a:bodyPr>
            <a:lstStyle/>
            <a:p>
              <a:r>
                <a:rPr lang="en-US" altLang="zh-CN" sz="2800" dirty="0">
                  <a:solidFill>
                    <a:schemeClr val="bg1"/>
                  </a:solidFill>
                  <a:latin typeface="Impact" panose="020B0806030902050204" pitchFamily="34" charset="0"/>
                  <a:ea typeface="宋体" panose="02010600030101010101" pitchFamily="2" charset="-122"/>
                  <a:sym typeface="Impact" panose="020B0806030902050204" pitchFamily="34" charset="0"/>
                </a:rPr>
                <a:t>03</a:t>
              </a:r>
              <a:endParaRPr lang="zh-CN" altLang="en-US" sz="2800" dirty="0">
                <a:solidFill>
                  <a:schemeClr val="bg1"/>
                </a:solidFill>
                <a:latin typeface="Impact" panose="020B0806030902050204" pitchFamily="34" charset="0"/>
                <a:ea typeface="宋体" panose="02010600030101010101" pitchFamily="2" charset="-122"/>
                <a:sym typeface="Impact" panose="020B0806030902050204" pitchFamily="34" charset="0"/>
              </a:endParaRPr>
            </a:p>
          </p:txBody>
        </p:sp>
      </p:grpSp>
      <p:grpSp>
        <p:nvGrpSpPr>
          <p:cNvPr id="18447" name="组合 59"/>
          <p:cNvGrpSpPr/>
          <p:nvPr/>
        </p:nvGrpSpPr>
        <p:grpSpPr>
          <a:xfrm>
            <a:off x="3019425" y="1647825"/>
            <a:ext cx="3856038" cy="1096627"/>
            <a:chOff x="0" y="0"/>
            <a:chExt cx="3857250" cy="1286432"/>
          </a:xfrm>
        </p:grpSpPr>
        <p:sp>
          <p:nvSpPr>
            <p:cNvPr id="18448" name="矩形 60"/>
            <p:cNvSpPr/>
            <p:nvPr/>
          </p:nvSpPr>
          <p:spPr>
            <a:xfrm>
              <a:off x="214163" y="881203"/>
              <a:ext cx="2827147" cy="405229"/>
            </a:xfrm>
            <a:prstGeom prst="rect">
              <a:avLst/>
            </a:prstGeom>
            <a:noFill/>
            <a:ln w="15875">
              <a:noFill/>
            </a:ln>
          </p:spPr>
          <p:txBody>
            <a:bodyPr lIns="68580" tIns="34290" rIns="68580" bIns="34290" anchor="t">
              <a:spAutoFit/>
            </a:bodyPr>
            <a:lstStyle/>
            <a:p>
              <a:pPr algn="ctr"/>
              <a:r>
                <a:rPr lang="zh-CN" altLang="en-US"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中原银行基本情况介绍</a:t>
              </a:r>
            </a:p>
          </p:txBody>
        </p:sp>
        <p:sp>
          <p:nvSpPr>
            <p:cNvPr id="18449" name="平行四边形 61"/>
            <p:cNvSpPr/>
            <p:nvPr/>
          </p:nvSpPr>
          <p:spPr>
            <a:xfrm>
              <a:off x="0" y="0"/>
              <a:ext cx="3857250" cy="540057"/>
            </a:xfrm>
            <a:prstGeom prst="parallelogram">
              <a:avLst>
                <a:gd name="adj" fmla="val 48174"/>
              </a:avLst>
            </a:prstGeom>
            <a:noFill/>
            <a:ln w="15875" cap="flat" cmpd="sng">
              <a:solidFill>
                <a:schemeClr val="accent1"/>
              </a:solidFill>
              <a:prstDash val="solid"/>
              <a:bevel/>
              <a:headEnd type="none" w="med" len="med"/>
              <a:tailEnd type="none" w="med" len="med"/>
            </a:ln>
          </p:spPr>
          <p:txBody>
            <a:bodyPr lIns="68580" tIns="34290" rIns="68580" bIns="34290" anchor="ctr"/>
            <a:lstStyle/>
            <a:p>
              <a:endParaRPr lang="zh-CN" altLang="zh-CN" sz="1600" b="1" dirty="0">
                <a:solidFill>
                  <a:srgbClr val="3F3F3F"/>
                </a:solidFill>
                <a:latin typeface="宋体" panose="02010600030101010101" pitchFamily="2" charset="-122"/>
                <a:ea typeface="宋体" panose="02010600030101010101" pitchFamily="2" charset="-122"/>
                <a:sym typeface="宋体" panose="02010600030101010101" pitchFamily="2" charset="-122"/>
              </a:endParaRPr>
            </a:p>
          </p:txBody>
        </p:sp>
      </p:grpSp>
      <p:grpSp>
        <p:nvGrpSpPr>
          <p:cNvPr id="18450" name="组合 62"/>
          <p:cNvGrpSpPr/>
          <p:nvPr/>
        </p:nvGrpSpPr>
        <p:grpSpPr>
          <a:xfrm>
            <a:off x="3019425" y="2374265"/>
            <a:ext cx="3856038" cy="458788"/>
            <a:chOff x="-15880" y="16445"/>
            <a:chExt cx="3857250" cy="540057"/>
          </a:xfrm>
        </p:grpSpPr>
        <p:sp>
          <p:nvSpPr>
            <p:cNvPr id="18451" name="矩形 63"/>
            <p:cNvSpPr/>
            <p:nvPr/>
          </p:nvSpPr>
          <p:spPr>
            <a:xfrm>
              <a:off x="525945" y="82971"/>
              <a:ext cx="3268737" cy="406631"/>
            </a:xfrm>
            <a:prstGeom prst="rect">
              <a:avLst/>
            </a:prstGeom>
            <a:noFill/>
            <a:ln w="15875">
              <a:noFill/>
            </a:ln>
          </p:spPr>
          <p:txBody>
            <a:bodyPr wrap="square" lIns="68580" tIns="34290" rIns="68580" bIns="34290" anchor="t">
              <a:spAutoFit/>
            </a:bodyPr>
            <a:lstStyle/>
            <a:p>
              <a:endParaRPr lang="zh-CN" altLang="en-US"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452" name="平行四边形 64"/>
            <p:cNvSpPr/>
            <p:nvPr/>
          </p:nvSpPr>
          <p:spPr>
            <a:xfrm>
              <a:off x="-15880" y="16445"/>
              <a:ext cx="3857250" cy="540057"/>
            </a:xfrm>
            <a:prstGeom prst="parallelogram">
              <a:avLst>
                <a:gd name="adj" fmla="val 48174"/>
              </a:avLst>
            </a:prstGeom>
            <a:noFill/>
            <a:ln w="15875" cap="flat" cmpd="sng">
              <a:solidFill>
                <a:schemeClr val="accent1"/>
              </a:solidFill>
              <a:prstDash val="solid"/>
              <a:bevel/>
              <a:headEnd type="none" w="med" len="med"/>
              <a:tailEnd type="none" w="med" len="med"/>
            </a:ln>
          </p:spPr>
          <p:txBody>
            <a:bodyPr lIns="68580" tIns="34290" rIns="68580" bIns="34290" anchor="ctr"/>
            <a:lstStyle/>
            <a:p>
              <a:endParaRPr lang="zh-CN" altLang="zh-CN" sz="1600" b="1" dirty="0">
                <a:solidFill>
                  <a:srgbClr val="3F3F3F"/>
                </a:solidFill>
                <a:latin typeface="宋体" panose="02010600030101010101" pitchFamily="2" charset="-122"/>
                <a:ea typeface="宋体" panose="02010600030101010101" pitchFamily="2" charset="-122"/>
                <a:sym typeface="宋体" panose="02010600030101010101" pitchFamily="2" charset="-122"/>
              </a:endParaRPr>
            </a:p>
          </p:txBody>
        </p:sp>
      </p:grpSp>
      <p:sp>
        <p:nvSpPr>
          <p:cNvPr id="18454" name="矩形 66"/>
          <p:cNvSpPr/>
          <p:nvPr/>
        </p:nvSpPr>
        <p:spPr>
          <a:xfrm>
            <a:off x="3600450" y="3099435"/>
            <a:ext cx="3267710" cy="622300"/>
          </a:xfrm>
          <a:prstGeom prst="rect">
            <a:avLst/>
          </a:prstGeom>
          <a:noFill/>
          <a:ln w="15875">
            <a:noFill/>
          </a:ln>
        </p:spPr>
        <p:txBody>
          <a:bodyPr wrap="square" lIns="68580" tIns="34290" rIns="68580" bIns="34290" anchor="t">
            <a:spAutoFit/>
          </a:bodyPr>
          <a:lstStyle/>
          <a:p>
            <a:endParaRPr lang="zh-CN" altLang="en-US"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endParaRPr>
          </a:p>
          <a:p>
            <a:endParaRPr lang="zh-CN" altLang="en-US"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18456" name="组合 68"/>
          <p:cNvGrpSpPr/>
          <p:nvPr/>
        </p:nvGrpSpPr>
        <p:grpSpPr>
          <a:xfrm>
            <a:off x="2922270" y="3099435"/>
            <a:ext cx="3856038" cy="460375"/>
            <a:chOff x="0" y="0"/>
            <a:chExt cx="3857250" cy="540057"/>
          </a:xfrm>
        </p:grpSpPr>
        <p:sp>
          <p:nvSpPr>
            <p:cNvPr id="18457" name="矩形 69"/>
            <p:cNvSpPr/>
            <p:nvPr/>
          </p:nvSpPr>
          <p:spPr>
            <a:xfrm>
              <a:off x="387471" y="86409"/>
              <a:ext cx="3083259" cy="405229"/>
            </a:xfrm>
            <a:prstGeom prst="rect">
              <a:avLst/>
            </a:prstGeom>
            <a:noFill/>
            <a:ln w="15875">
              <a:noFill/>
            </a:ln>
          </p:spPr>
          <p:txBody>
            <a:bodyPr wrap="square" lIns="68580" tIns="34290" rIns="68580" bIns="34290" anchor="t">
              <a:spAutoFit/>
            </a:bodyPr>
            <a:lstStyle/>
            <a:p>
              <a:pPr algn="ctr"/>
              <a:r>
                <a:rPr lang="zh-CN" altLang="en-US"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中原银行中小企业产品介绍</a:t>
              </a:r>
            </a:p>
          </p:txBody>
        </p:sp>
        <p:sp>
          <p:nvSpPr>
            <p:cNvPr id="18458" name="平行四边形 70"/>
            <p:cNvSpPr/>
            <p:nvPr/>
          </p:nvSpPr>
          <p:spPr>
            <a:xfrm>
              <a:off x="0" y="0"/>
              <a:ext cx="3857250" cy="540057"/>
            </a:xfrm>
            <a:prstGeom prst="parallelogram">
              <a:avLst>
                <a:gd name="adj" fmla="val 48174"/>
              </a:avLst>
            </a:prstGeom>
            <a:noFill/>
            <a:ln w="15875" cap="flat" cmpd="sng">
              <a:solidFill>
                <a:schemeClr val="accent1"/>
              </a:solidFill>
              <a:prstDash val="solid"/>
              <a:bevel/>
              <a:headEnd type="none" w="med" len="med"/>
              <a:tailEnd type="none" w="med" len="med"/>
            </a:ln>
          </p:spPr>
          <p:txBody>
            <a:bodyPr lIns="68580" tIns="34290" rIns="68580" bIns="34290" anchor="ctr"/>
            <a:lstStyle/>
            <a:p>
              <a:endParaRPr lang="zh-CN" altLang="zh-CN" sz="1600" b="1" dirty="0">
                <a:solidFill>
                  <a:srgbClr val="3F3F3F"/>
                </a:solidFill>
                <a:latin typeface="宋体" panose="02010600030101010101" pitchFamily="2" charset="-122"/>
                <a:ea typeface="宋体" panose="02010600030101010101" pitchFamily="2" charset="-122"/>
                <a:sym typeface="宋体" panose="02010600030101010101" pitchFamily="2" charset="-122"/>
              </a:endParaRPr>
            </a:p>
          </p:txBody>
        </p:sp>
      </p:grpSp>
      <p:pic>
        <p:nvPicPr>
          <p:cNvPr id="18459" name="Picture 28"/>
          <p:cNvPicPr>
            <a:picLocks noChangeAspect="1"/>
          </p:cNvPicPr>
          <p:nvPr/>
        </p:nvPicPr>
        <p:blipFill>
          <a:blip r:embed="rId2"/>
          <a:stretch>
            <a:fillRect/>
          </a:stretch>
        </p:blipFill>
        <p:spPr>
          <a:xfrm>
            <a:off x="7092950" y="4587875"/>
            <a:ext cx="1905000" cy="450850"/>
          </a:xfrm>
          <a:prstGeom prst="rect">
            <a:avLst/>
          </a:prstGeom>
          <a:noFill/>
          <a:ln w="9525">
            <a:noFill/>
          </a:ln>
        </p:spPr>
      </p:pic>
      <p:sp>
        <p:nvSpPr>
          <p:cNvPr id="3" name="矩形 60"/>
          <p:cNvSpPr/>
          <p:nvPr/>
        </p:nvSpPr>
        <p:spPr>
          <a:xfrm>
            <a:off x="3019526" y="1705592"/>
            <a:ext cx="2826259" cy="345440"/>
          </a:xfrm>
          <a:prstGeom prst="rect">
            <a:avLst/>
          </a:prstGeom>
          <a:noFill/>
          <a:ln w="15875">
            <a:noFill/>
          </a:ln>
        </p:spPr>
        <p:txBody>
          <a:bodyPr lIns="68580" tIns="34290" rIns="68580" bIns="34290" anchor="t">
            <a:spAutoFit/>
          </a:bodyPr>
          <a:lstStyle/>
          <a:p>
            <a:pPr algn="ctr"/>
            <a:r>
              <a:rPr lang="zh-CN" altLang="en-US"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宏观经济形势分析</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Parallelogram 21"/>
          <p:cNvSpPr/>
          <p:nvPr/>
        </p:nvSpPr>
        <p:spPr>
          <a:xfrm>
            <a:off x="7135813" y="-3175"/>
            <a:ext cx="1658937" cy="3606800"/>
          </a:xfrm>
          <a:prstGeom prst="parallelogram">
            <a:avLst>
              <a:gd name="adj" fmla="val 25000"/>
            </a:avLst>
          </a:prstGeom>
          <a:solidFill>
            <a:srgbClr val="005DA2">
              <a:alpha val="69019"/>
            </a:srgbClr>
          </a:solidFill>
          <a:ln w="25400">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482" name="Text Placeholder 4"/>
          <p:cNvSpPr/>
          <p:nvPr/>
        </p:nvSpPr>
        <p:spPr>
          <a:xfrm>
            <a:off x="753745" y="400050"/>
            <a:ext cx="3054350" cy="386080"/>
          </a:xfrm>
          <a:prstGeom prst="rect">
            <a:avLst/>
          </a:prstGeom>
          <a:noFill/>
          <a:ln w="9525">
            <a:noFill/>
          </a:ln>
        </p:spPr>
        <p:txBody>
          <a:bodyPr anchor="ctr"/>
          <a:lstStyle/>
          <a:p>
            <a:pPr algn="ctr"/>
            <a:r>
              <a:rPr lang="en-US" altLang="zh-CN"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小微企业产品或服务案例</a:t>
            </a:r>
            <a:endParaRPr lang="zh-CN" altLang="en-US" b="1"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0483" name="TextBox 4"/>
          <p:cNvSpPr/>
          <p:nvPr/>
        </p:nvSpPr>
        <p:spPr>
          <a:xfrm>
            <a:off x="679768" y="1212215"/>
            <a:ext cx="5976937" cy="2284095"/>
          </a:xfrm>
          <a:prstGeom prst="rect">
            <a:avLst/>
          </a:prstGeom>
          <a:noFill/>
          <a:ln w="9525">
            <a:noFill/>
          </a:ln>
        </p:spPr>
        <p:txBody>
          <a:bodyPr lIns="68584" tIns="34291" rIns="68584" bIns="34291" anchor="t">
            <a:spAutoFit/>
          </a:bodyPr>
          <a:lstStyle/>
          <a:p>
            <a:pPr algn="just" eaLnBrk="0" hangingPunct="0">
              <a:lnSpc>
                <a:spcPct val="150000"/>
              </a:lnSpc>
            </a:pPr>
            <a:r>
              <a:rPr lang="en-US" sz="1200"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200"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投贷联动</a:t>
            </a:r>
            <a:r>
              <a:rPr sz="1200"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案例</a:t>
            </a:r>
            <a:endParaRPr lang="en-US" altLang="zh-CN"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endParaRPr>
          </a:p>
          <a:p>
            <a:pPr algn="just" eaLnBrk="0" hangingPunct="0">
              <a:lnSpc>
                <a:spcPct val="150000"/>
              </a:lnSpc>
            </a:pPr>
            <a:r>
              <a:rPr sz="1200"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       河南约克动漫影视股份有限公司（以下简称“约克动漫”），我行 2016 年、2017 年为约克动漫累计授信 2000 万元，同时，我行合作方华夏海纳基金对约克动漫进行了 1000 万元的股权投资。自我行与约克动漫开展投贷联动合作以来，企业步入快速发展期，营业收入、净利润、净资产快速增加， 2016 年全年营业收入同比增加 184.48%，同期扣非后归母净利润实现翻番。企业近年来有效利用合理负债和财务杠杆等方式，进一步拓宽了融资渠道，优化了财务报表，巩固了主业的优势地位，吸引了更多专业人士，从而加快了自身的良性发展。</a:t>
            </a:r>
          </a:p>
        </p:txBody>
      </p:sp>
      <p:sp>
        <p:nvSpPr>
          <p:cNvPr id="20484" name="Parallelogram 22"/>
          <p:cNvSpPr/>
          <p:nvPr/>
        </p:nvSpPr>
        <p:spPr>
          <a:xfrm>
            <a:off x="7596188" y="1536700"/>
            <a:ext cx="1658937" cy="3606800"/>
          </a:xfrm>
          <a:prstGeom prst="parallelogram">
            <a:avLst>
              <a:gd name="adj" fmla="val 25000"/>
            </a:avLst>
          </a:prstGeom>
          <a:solidFill>
            <a:srgbClr val="005DA2">
              <a:alpha val="69019"/>
            </a:srgbClr>
          </a:solidFill>
          <a:ln w="25400">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485" name="直接连接符 12"/>
          <p:cNvSpPr/>
          <p:nvPr/>
        </p:nvSpPr>
        <p:spPr>
          <a:xfrm>
            <a:off x="849948" y="911543"/>
            <a:ext cx="5472112" cy="0"/>
          </a:xfrm>
          <a:prstGeom prst="line">
            <a:avLst/>
          </a:prstGeom>
          <a:ln w="9525" cap="flat" cmpd="sng">
            <a:solidFill>
              <a:schemeClr val="accent1"/>
            </a:solidFill>
            <a:prstDash val="solid"/>
            <a:bevel/>
            <a:headEnd type="none" w="med" len="med"/>
            <a:tailEnd type="none" w="med" len="med"/>
          </a:ln>
        </p:spPr>
      </p:sp>
      <p:grpSp>
        <p:nvGrpSpPr>
          <p:cNvPr id="20486" name="组合 25"/>
          <p:cNvGrpSpPr/>
          <p:nvPr/>
        </p:nvGrpSpPr>
        <p:grpSpPr>
          <a:xfrm>
            <a:off x="6022023" y="444818"/>
            <a:ext cx="341312" cy="341312"/>
            <a:chOff x="0" y="0"/>
            <a:chExt cx="432048" cy="432834"/>
          </a:xfrm>
        </p:grpSpPr>
        <p:sp>
          <p:nvSpPr>
            <p:cNvPr id="20487" name="椭圆 22"/>
            <p:cNvSpPr/>
            <p:nvPr/>
          </p:nvSpPr>
          <p:spPr>
            <a:xfrm>
              <a:off x="0" y="0"/>
              <a:ext cx="432048" cy="432834"/>
            </a:xfrm>
            <a:prstGeom prst="ellipse">
              <a:avLst/>
            </a:prstGeom>
            <a:solidFill>
              <a:schemeClr val="accent1"/>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488" name="Freeform 59"/>
            <p:cNvSpPr/>
            <p:nvPr/>
          </p:nvSpPr>
          <p:spPr>
            <a:xfrm>
              <a:off x="96134" y="91078"/>
              <a:ext cx="239780" cy="250679"/>
            </a:xfrm>
            <a:custGeom>
              <a:avLst/>
              <a:gdLst/>
              <a:ahLst/>
              <a:cxnLst>
                <a:cxn ang="0">
                  <a:pos x="233589" y="215279"/>
                </a:cxn>
                <a:cxn ang="0">
                  <a:pos x="195621" y="250267"/>
                </a:cxn>
                <a:cxn ang="0">
                  <a:pos x="172097" y="229686"/>
                </a:cxn>
                <a:cxn ang="0">
                  <a:pos x="181176" y="209517"/>
                </a:cxn>
                <a:cxn ang="0">
                  <a:pos x="195621" y="221042"/>
                </a:cxn>
                <a:cxn ang="0">
                  <a:pos x="227812" y="195110"/>
                </a:cxn>
                <a:cxn ang="0">
                  <a:pos x="233589" y="215279"/>
                </a:cxn>
                <a:cxn ang="0">
                  <a:pos x="195621" y="203754"/>
                </a:cxn>
                <a:cxn ang="0">
                  <a:pos x="157652" y="221042"/>
                </a:cxn>
                <a:cxn ang="0">
                  <a:pos x="174986" y="250267"/>
                </a:cxn>
                <a:cxn ang="0">
                  <a:pos x="0" y="238742"/>
                </a:cxn>
                <a:cxn ang="0">
                  <a:pos x="11968" y="23051"/>
                </a:cxn>
                <a:cxn ang="0">
                  <a:pos x="32191" y="34988"/>
                </a:cxn>
                <a:cxn ang="0">
                  <a:pos x="78826" y="34988"/>
                </a:cxn>
                <a:cxn ang="0">
                  <a:pos x="90382" y="23051"/>
                </a:cxn>
                <a:cxn ang="0">
                  <a:pos x="113906" y="58039"/>
                </a:cxn>
                <a:cxn ang="0">
                  <a:pos x="137430" y="23051"/>
                </a:cxn>
                <a:cxn ang="0">
                  <a:pos x="148986" y="34988"/>
                </a:cxn>
                <a:cxn ang="0">
                  <a:pos x="195621" y="34988"/>
                </a:cxn>
                <a:cxn ang="0">
                  <a:pos x="215843" y="23051"/>
                </a:cxn>
                <a:cxn ang="0">
                  <a:pos x="227812" y="183173"/>
                </a:cxn>
                <a:cxn ang="0">
                  <a:pos x="195621" y="203754"/>
                </a:cxn>
                <a:cxn ang="0">
                  <a:pos x="32191" y="200872"/>
                </a:cxn>
                <a:cxn ang="0">
                  <a:pos x="116795" y="209517"/>
                </a:cxn>
                <a:cxn ang="0">
                  <a:pos x="116795" y="192228"/>
                </a:cxn>
                <a:cxn ang="0">
                  <a:pos x="32191" y="200872"/>
                </a:cxn>
                <a:cxn ang="0">
                  <a:pos x="184065" y="90146"/>
                </a:cxn>
                <a:cxn ang="0">
                  <a:pos x="32191" y="101671"/>
                </a:cxn>
                <a:cxn ang="0">
                  <a:pos x="184065" y="113608"/>
                </a:cxn>
                <a:cxn ang="0">
                  <a:pos x="184065" y="90146"/>
                </a:cxn>
                <a:cxn ang="0">
                  <a:pos x="184065" y="139541"/>
                </a:cxn>
                <a:cxn ang="0">
                  <a:pos x="93271" y="139541"/>
                </a:cxn>
                <a:cxn ang="0">
                  <a:pos x="32191" y="151066"/>
                </a:cxn>
                <a:cxn ang="0">
                  <a:pos x="93271" y="163003"/>
                </a:cxn>
                <a:cxn ang="0">
                  <a:pos x="184065" y="163003"/>
                </a:cxn>
                <a:cxn ang="0">
                  <a:pos x="184065" y="139541"/>
                </a:cxn>
                <a:cxn ang="0">
                  <a:pos x="172097" y="46514"/>
                </a:cxn>
                <a:cxn ang="0">
                  <a:pos x="160541" y="11525"/>
                </a:cxn>
                <a:cxn ang="0">
                  <a:pos x="184065" y="11525"/>
                </a:cxn>
                <a:cxn ang="0">
                  <a:pos x="172097" y="46514"/>
                </a:cxn>
                <a:cxn ang="0">
                  <a:pos x="113906" y="46514"/>
                </a:cxn>
                <a:cxn ang="0">
                  <a:pos x="102350" y="11525"/>
                </a:cxn>
                <a:cxn ang="0">
                  <a:pos x="125461" y="11525"/>
                </a:cxn>
                <a:cxn ang="0">
                  <a:pos x="113906" y="46514"/>
                </a:cxn>
                <a:cxn ang="0">
                  <a:pos x="55715" y="46514"/>
                </a:cxn>
                <a:cxn ang="0">
                  <a:pos x="43746" y="11525"/>
                </a:cxn>
                <a:cxn ang="0">
                  <a:pos x="67270" y="11525"/>
                </a:cxn>
                <a:cxn ang="0">
                  <a:pos x="55715" y="46514"/>
                </a:cxn>
              </a:cxnLst>
              <a:rect l="0" t="0" r="0" b="0"/>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w="9525">
              <a:noFill/>
            </a:ln>
          </p:spPr>
          <p:txBody>
            <a:bodyPr/>
            <a:lstStyle/>
            <a:p>
              <a:endParaRPr lang="zh-CN" altLang="en-US"/>
            </a:p>
          </p:txBody>
        </p:sp>
      </p:grpSp>
      <p:grpSp>
        <p:nvGrpSpPr>
          <p:cNvPr id="20489" name="组合 28"/>
          <p:cNvGrpSpPr/>
          <p:nvPr/>
        </p:nvGrpSpPr>
        <p:grpSpPr>
          <a:xfrm>
            <a:off x="5037773" y="444818"/>
            <a:ext cx="341312" cy="341312"/>
            <a:chOff x="0" y="0"/>
            <a:chExt cx="432048" cy="432048"/>
          </a:xfrm>
        </p:grpSpPr>
        <p:sp>
          <p:nvSpPr>
            <p:cNvPr id="20490" name="椭圆 65"/>
            <p:cNvSpPr/>
            <p:nvPr/>
          </p:nvSpPr>
          <p:spPr>
            <a:xfrm>
              <a:off x="0" y="0"/>
              <a:ext cx="432048" cy="432048"/>
            </a:xfrm>
            <a:prstGeom prst="ellipse">
              <a:avLst/>
            </a:prstGeom>
            <a:solidFill>
              <a:srgbClr val="F79600"/>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491" name="Freeform 110"/>
            <p:cNvSpPr/>
            <p:nvPr/>
          </p:nvSpPr>
          <p:spPr>
            <a:xfrm>
              <a:off x="103078" y="91593"/>
              <a:ext cx="250679" cy="248862"/>
            </a:xfrm>
            <a:custGeom>
              <a:avLst/>
              <a:gdLst/>
              <a:ahLst/>
              <a:cxnLst>
                <a:cxn ang="0">
                  <a:pos x="250267" y="224885"/>
                </a:cxn>
                <a:cxn ang="0">
                  <a:pos x="250267" y="224885"/>
                </a:cxn>
                <a:cxn ang="0">
                  <a:pos x="226805" y="248449"/>
                </a:cxn>
                <a:cxn ang="0">
                  <a:pos x="209517" y="242661"/>
                </a:cxn>
                <a:cxn ang="0">
                  <a:pos x="142422" y="172384"/>
                </a:cxn>
                <a:cxn ang="0">
                  <a:pos x="93027" y="187267"/>
                </a:cxn>
                <a:cxn ang="0">
                  <a:pos x="0" y="93427"/>
                </a:cxn>
                <a:cxn ang="0">
                  <a:pos x="93027" y="0"/>
                </a:cxn>
                <a:cxn ang="0">
                  <a:pos x="186054" y="93427"/>
                </a:cxn>
                <a:cxn ang="0">
                  <a:pos x="174529" y="140553"/>
                </a:cxn>
                <a:cxn ang="0">
                  <a:pos x="241623" y="207523"/>
                </a:cxn>
                <a:cxn ang="0">
                  <a:pos x="250267" y="224885"/>
                </a:cxn>
                <a:cxn ang="0">
                  <a:pos x="93027" y="23563"/>
                </a:cxn>
                <a:cxn ang="0">
                  <a:pos x="93027" y="23563"/>
                </a:cxn>
                <a:cxn ang="0">
                  <a:pos x="23051" y="93427"/>
                </a:cxn>
                <a:cxn ang="0">
                  <a:pos x="93027" y="163703"/>
                </a:cxn>
                <a:cxn ang="0">
                  <a:pos x="163003" y="93427"/>
                </a:cxn>
                <a:cxn ang="0">
                  <a:pos x="93027" y="23563"/>
                </a:cxn>
                <a:cxn ang="0">
                  <a:pos x="133778" y="105415"/>
                </a:cxn>
                <a:cxn ang="0">
                  <a:pos x="133778" y="105415"/>
                </a:cxn>
                <a:cxn ang="0">
                  <a:pos x="104552" y="105415"/>
                </a:cxn>
                <a:cxn ang="0">
                  <a:pos x="104552" y="131459"/>
                </a:cxn>
                <a:cxn ang="0">
                  <a:pos x="93027" y="143447"/>
                </a:cxn>
                <a:cxn ang="0">
                  <a:pos x="81502" y="131459"/>
                </a:cxn>
                <a:cxn ang="0">
                  <a:pos x="81502" y="105415"/>
                </a:cxn>
                <a:cxn ang="0">
                  <a:pos x="55158" y="105415"/>
                </a:cxn>
                <a:cxn ang="0">
                  <a:pos x="43632" y="93427"/>
                </a:cxn>
                <a:cxn ang="0">
                  <a:pos x="55158" y="81852"/>
                </a:cxn>
                <a:cxn ang="0">
                  <a:pos x="81502" y="81852"/>
                </a:cxn>
                <a:cxn ang="0">
                  <a:pos x="81502" y="52501"/>
                </a:cxn>
                <a:cxn ang="0">
                  <a:pos x="93027" y="40926"/>
                </a:cxn>
                <a:cxn ang="0">
                  <a:pos x="104552" y="52501"/>
                </a:cxn>
                <a:cxn ang="0">
                  <a:pos x="104552" y="81852"/>
                </a:cxn>
                <a:cxn ang="0">
                  <a:pos x="133778" y="81852"/>
                </a:cxn>
                <a:cxn ang="0">
                  <a:pos x="145303" y="93427"/>
                </a:cxn>
                <a:cxn ang="0">
                  <a:pos x="133778" y="105415"/>
                </a:cxn>
              </a:cxnLst>
              <a:rect l="0" t="0" r="0" b="0"/>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w="9525">
              <a:noFill/>
            </a:ln>
          </p:spPr>
          <p:txBody>
            <a:bodyPr/>
            <a:lstStyle/>
            <a:p>
              <a:endParaRPr lang="zh-CN" altLang="en-US"/>
            </a:p>
          </p:txBody>
        </p:sp>
      </p:grpSp>
      <p:grpSp>
        <p:nvGrpSpPr>
          <p:cNvPr id="20492" name="组合 31"/>
          <p:cNvGrpSpPr/>
          <p:nvPr/>
        </p:nvGrpSpPr>
        <p:grpSpPr>
          <a:xfrm>
            <a:off x="5541010" y="444818"/>
            <a:ext cx="341313" cy="341312"/>
            <a:chOff x="0" y="0"/>
            <a:chExt cx="432833" cy="432834"/>
          </a:xfrm>
        </p:grpSpPr>
        <p:sp>
          <p:nvSpPr>
            <p:cNvPr id="20493" name="椭圆 16"/>
            <p:cNvSpPr/>
            <p:nvPr/>
          </p:nvSpPr>
          <p:spPr>
            <a:xfrm>
              <a:off x="0" y="0"/>
              <a:ext cx="432833" cy="432834"/>
            </a:xfrm>
            <a:prstGeom prst="ellipse">
              <a:avLst/>
            </a:prstGeom>
            <a:solidFill>
              <a:srgbClr val="7F7F7F"/>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494" name="Freeform 16"/>
            <p:cNvSpPr/>
            <p:nvPr/>
          </p:nvSpPr>
          <p:spPr>
            <a:xfrm>
              <a:off x="118324" y="102885"/>
              <a:ext cx="196183" cy="227065"/>
            </a:xfrm>
            <a:custGeom>
              <a:avLst/>
              <a:gdLst/>
              <a:ahLst/>
              <a:cxnLst>
                <a:cxn ang="0">
                  <a:pos x="184206" y="226654"/>
                </a:cxn>
                <a:cxn ang="0">
                  <a:pos x="184206" y="226654"/>
                </a:cxn>
                <a:cxn ang="0">
                  <a:pos x="172228" y="226654"/>
                </a:cxn>
                <a:cxn ang="0">
                  <a:pos x="172228" y="0"/>
                </a:cxn>
                <a:cxn ang="0">
                  <a:pos x="184206" y="0"/>
                </a:cxn>
                <a:cxn ang="0">
                  <a:pos x="195770" y="11518"/>
                </a:cxn>
                <a:cxn ang="0">
                  <a:pos x="195770" y="215136"/>
                </a:cxn>
                <a:cxn ang="0">
                  <a:pos x="184206" y="226654"/>
                </a:cxn>
                <a:cxn ang="0">
                  <a:pos x="23542" y="215136"/>
                </a:cxn>
                <a:cxn ang="0">
                  <a:pos x="23542" y="215136"/>
                </a:cxn>
                <a:cxn ang="0">
                  <a:pos x="23542" y="203618"/>
                </a:cxn>
                <a:cxn ang="0">
                  <a:pos x="43780" y="203618"/>
                </a:cxn>
                <a:cxn ang="0">
                  <a:pos x="67322" y="180171"/>
                </a:cxn>
                <a:cxn ang="0">
                  <a:pos x="43780" y="156724"/>
                </a:cxn>
                <a:cxn ang="0">
                  <a:pos x="23542" y="156724"/>
                </a:cxn>
                <a:cxn ang="0">
                  <a:pos x="23542" y="136568"/>
                </a:cxn>
                <a:cxn ang="0">
                  <a:pos x="43780" y="136568"/>
                </a:cxn>
                <a:cxn ang="0">
                  <a:pos x="67322" y="113121"/>
                </a:cxn>
                <a:cxn ang="0">
                  <a:pos x="43780" y="90086"/>
                </a:cxn>
                <a:cxn ang="0">
                  <a:pos x="23542" y="90086"/>
                </a:cxn>
                <a:cxn ang="0">
                  <a:pos x="23542" y="69518"/>
                </a:cxn>
                <a:cxn ang="0">
                  <a:pos x="43780" y="69518"/>
                </a:cxn>
                <a:cxn ang="0">
                  <a:pos x="67322" y="46483"/>
                </a:cxn>
                <a:cxn ang="0">
                  <a:pos x="43780" y="23036"/>
                </a:cxn>
                <a:cxn ang="0">
                  <a:pos x="23542" y="23036"/>
                </a:cxn>
                <a:cxn ang="0">
                  <a:pos x="23542" y="11518"/>
                </a:cxn>
                <a:cxn ang="0">
                  <a:pos x="35106" y="0"/>
                </a:cxn>
                <a:cxn ang="0">
                  <a:pos x="160664" y="0"/>
                </a:cxn>
                <a:cxn ang="0">
                  <a:pos x="160664" y="226654"/>
                </a:cxn>
                <a:cxn ang="0">
                  <a:pos x="35106" y="226654"/>
                </a:cxn>
                <a:cxn ang="0">
                  <a:pos x="23542" y="215136"/>
                </a:cxn>
                <a:cxn ang="0">
                  <a:pos x="55757" y="46483"/>
                </a:cxn>
                <a:cxn ang="0">
                  <a:pos x="55757" y="46483"/>
                </a:cxn>
                <a:cxn ang="0">
                  <a:pos x="43780" y="58000"/>
                </a:cxn>
                <a:cxn ang="0">
                  <a:pos x="11977" y="58000"/>
                </a:cxn>
                <a:cxn ang="0">
                  <a:pos x="0" y="46483"/>
                </a:cxn>
                <a:cxn ang="0">
                  <a:pos x="11977" y="34965"/>
                </a:cxn>
                <a:cxn ang="0">
                  <a:pos x="43780" y="34965"/>
                </a:cxn>
                <a:cxn ang="0">
                  <a:pos x="55757" y="46483"/>
                </a:cxn>
                <a:cxn ang="0">
                  <a:pos x="11977" y="101603"/>
                </a:cxn>
                <a:cxn ang="0">
                  <a:pos x="11977" y="101603"/>
                </a:cxn>
                <a:cxn ang="0">
                  <a:pos x="43780" y="101603"/>
                </a:cxn>
                <a:cxn ang="0">
                  <a:pos x="55757" y="113121"/>
                </a:cxn>
                <a:cxn ang="0">
                  <a:pos x="43780" y="125050"/>
                </a:cxn>
                <a:cxn ang="0">
                  <a:pos x="11977" y="125050"/>
                </a:cxn>
                <a:cxn ang="0">
                  <a:pos x="0" y="113121"/>
                </a:cxn>
                <a:cxn ang="0">
                  <a:pos x="11977" y="101603"/>
                </a:cxn>
                <a:cxn ang="0">
                  <a:pos x="11977" y="168653"/>
                </a:cxn>
                <a:cxn ang="0">
                  <a:pos x="11977" y="168653"/>
                </a:cxn>
                <a:cxn ang="0">
                  <a:pos x="43780" y="168653"/>
                </a:cxn>
                <a:cxn ang="0">
                  <a:pos x="55757" y="180171"/>
                </a:cxn>
                <a:cxn ang="0">
                  <a:pos x="43780" y="191689"/>
                </a:cxn>
                <a:cxn ang="0">
                  <a:pos x="11977" y="191689"/>
                </a:cxn>
                <a:cxn ang="0">
                  <a:pos x="0" y="180171"/>
                </a:cxn>
                <a:cxn ang="0">
                  <a:pos x="11977" y="168653"/>
                </a:cxn>
              </a:cxnLst>
              <a:rect l="0" t="0" r="0" b="0"/>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w="9525">
              <a:noFill/>
            </a:ln>
          </p:spPr>
          <p:txBody>
            <a:bodyPr/>
            <a:lstStyle/>
            <a:p>
              <a:endParaRPr lang="zh-CN" altLang="en-US"/>
            </a:p>
          </p:txBody>
        </p:sp>
      </p:grpSp>
      <p:grpSp>
        <p:nvGrpSpPr>
          <p:cNvPr id="20495" name="组合 34"/>
          <p:cNvGrpSpPr/>
          <p:nvPr/>
        </p:nvGrpSpPr>
        <p:grpSpPr>
          <a:xfrm>
            <a:off x="4028123" y="444818"/>
            <a:ext cx="341312" cy="341312"/>
            <a:chOff x="0" y="0"/>
            <a:chExt cx="432833" cy="432834"/>
          </a:xfrm>
        </p:grpSpPr>
        <p:sp>
          <p:nvSpPr>
            <p:cNvPr id="20496" name="椭圆 16"/>
            <p:cNvSpPr/>
            <p:nvPr/>
          </p:nvSpPr>
          <p:spPr>
            <a:xfrm>
              <a:off x="0" y="0"/>
              <a:ext cx="432833" cy="432834"/>
            </a:xfrm>
            <a:prstGeom prst="ellipse">
              <a:avLst/>
            </a:prstGeom>
            <a:solidFill>
              <a:schemeClr val="accent1"/>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497" name="Freeform 75"/>
            <p:cNvSpPr/>
            <p:nvPr/>
          </p:nvSpPr>
          <p:spPr>
            <a:xfrm>
              <a:off x="91984" y="111059"/>
              <a:ext cx="248863" cy="210716"/>
            </a:xfrm>
            <a:custGeom>
              <a:avLst/>
              <a:gdLst/>
              <a:ahLst/>
              <a:cxnLst>
                <a:cxn ang="0">
                  <a:pos x="236461" y="210303"/>
                </a:cxn>
                <a:cxn ang="0">
                  <a:pos x="236461" y="210303"/>
                </a:cxn>
                <a:cxn ang="0">
                  <a:pos x="11575" y="210303"/>
                </a:cxn>
                <a:cxn ang="0">
                  <a:pos x="0" y="198734"/>
                </a:cxn>
                <a:cxn ang="0">
                  <a:pos x="0" y="11569"/>
                </a:cxn>
                <a:cxn ang="0">
                  <a:pos x="11575" y="0"/>
                </a:cxn>
                <a:cxn ang="0">
                  <a:pos x="23150" y="11569"/>
                </a:cxn>
                <a:cxn ang="0">
                  <a:pos x="23150" y="160723"/>
                </a:cxn>
                <a:cxn ang="0">
                  <a:pos x="23150" y="186752"/>
                </a:cxn>
                <a:cxn ang="0">
                  <a:pos x="236461" y="186752"/>
                </a:cxn>
                <a:cxn ang="0">
                  <a:pos x="248450" y="198734"/>
                </a:cxn>
                <a:cxn ang="0">
                  <a:pos x="236461" y="210303"/>
                </a:cxn>
                <a:cxn ang="0">
                  <a:pos x="210417" y="175183"/>
                </a:cxn>
                <a:cxn ang="0">
                  <a:pos x="210417" y="175183"/>
                </a:cxn>
                <a:cxn ang="0">
                  <a:pos x="186854" y="175183"/>
                </a:cxn>
                <a:cxn ang="0">
                  <a:pos x="175279" y="163615"/>
                </a:cxn>
                <a:cxn ang="0">
                  <a:pos x="175279" y="81807"/>
                </a:cxn>
                <a:cxn ang="0">
                  <a:pos x="186854" y="70239"/>
                </a:cxn>
                <a:cxn ang="0">
                  <a:pos x="210417" y="70239"/>
                </a:cxn>
                <a:cxn ang="0">
                  <a:pos x="221992" y="81807"/>
                </a:cxn>
                <a:cxn ang="0">
                  <a:pos x="221992" y="163615"/>
                </a:cxn>
                <a:cxn ang="0">
                  <a:pos x="210417" y="175183"/>
                </a:cxn>
                <a:cxn ang="0">
                  <a:pos x="143034" y="175183"/>
                </a:cxn>
                <a:cxn ang="0">
                  <a:pos x="143034" y="175183"/>
                </a:cxn>
                <a:cxn ang="0">
                  <a:pos x="119884" y="175183"/>
                </a:cxn>
                <a:cxn ang="0">
                  <a:pos x="107896" y="163615"/>
                </a:cxn>
                <a:cxn ang="0">
                  <a:pos x="107896" y="35119"/>
                </a:cxn>
                <a:cxn ang="0">
                  <a:pos x="119884" y="23551"/>
                </a:cxn>
                <a:cxn ang="0">
                  <a:pos x="143034" y="23551"/>
                </a:cxn>
                <a:cxn ang="0">
                  <a:pos x="154609" y="35119"/>
                </a:cxn>
                <a:cxn ang="0">
                  <a:pos x="154609" y="163615"/>
                </a:cxn>
                <a:cxn ang="0">
                  <a:pos x="143034" y="175183"/>
                </a:cxn>
                <a:cxn ang="0">
                  <a:pos x="78958" y="175183"/>
                </a:cxn>
                <a:cxn ang="0">
                  <a:pos x="78958" y="175183"/>
                </a:cxn>
                <a:cxn ang="0">
                  <a:pos x="55395" y="175183"/>
                </a:cxn>
                <a:cxn ang="0">
                  <a:pos x="43820" y="163615"/>
                </a:cxn>
                <a:cxn ang="0">
                  <a:pos x="43820" y="140064"/>
                </a:cxn>
                <a:cxn ang="0">
                  <a:pos x="55395" y="128495"/>
                </a:cxn>
                <a:cxn ang="0">
                  <a:pos x="78958" y="128495"/>
                </a:cxn>
                <a:cxn ang="0">
                  <a:pos x="90533" y="140064"/>
                </a:cxn>
                <a:cxn ang="0">
                  <a:pos x="90533" y="163615"/>
                </a:cxn>
                <a:cxn ang="0">
                  <a:pos x="78958" y="175183"/>
                </a:cxn>
              </a:cxnLst>
              <a:rect l="0" t="0" r="0" b="0"/>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w="9525">
              <a:noFill/>
            </a:ln>
          </p:spPr>
          <p:txBody>
            <a:bodyPr/>
            <a:lstStyle/>
            <a:p>
              <a:endParaRPr lang="zh-CN" altLang="en-US"/>
            </a:p>
          </p:txBody>
        </p:sp>
      </p:grpSp>
      <p:grpSp>
        <p:nvGrpSpPr>
          <p:cNvPr id="20498" name="组合 37"/>
          <p:cNvGrpSpPr/>
          <p:nvPr/>
        </p:nvGrpSpPr>
        <p:grpSpPr>
          <a:xfrm>
            <a:off x="4532948" y="444818"/>
            <a:ext cx="341312" cy="341312"/>
            <a:chOff x="0" y="0"/>
            <a:chExt cx="432833" cy="432834"/>
          </a:xfrm>
        </p:grpSpPr>
        <p:sp>
          <p:nvSpPr>
            <p:cNvPr id="20499" name="椭圆 16"/>
            <p:cNvSpPr/>
            <p:nvPr/>
          </p:nvSpPr>
          <p:spPr>
            <a:xfrm>
              <a:off x="0" y="0"/>
              <a:ext cx="432833" cy="432834"/>
            </a:xfrm>
            <a:prstGeom prst="ellipse">
              <a:avLst/>
            </a:prstGeom>
            <a:solidFill>
              <a:srgbClr val="3992DB"/>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500" name="Freeform 84"/>
            <p:cNvSpPr/>
            <p:nvPr/>
          </p:nvSpPr>
          <p:spPr>
            <a:xfrm>
              <a:off x="101594" y="91986"/>
              <a:ext cx="248863" cy="248863"/>
            </a:xfrm>
            <a:custGeom>
              <a:avLst/>
              <a:gdLst/>
              <a:ahLst/>
              <a:cxnLst>
                <a:cxn ang="0">
                  <a:pos x="137247" y="110790"/>
                </a:cxn>
                <a:cxn ang="0">
                  <a:pos x="137247" y="110790"/>
                </a:cxn>
                <a:cxn ang="0">
                  <a:pos x="137247" y="0"/>
                </a:cxn>
                <a:cxn ang="0">
                  <a:pos x="248450" y="110790"/>
                </a:cxn>
                <a:cxn ang="0">
                  <a:pos x="137247" y="110790"/>
                </a:cxn>
                <a:cxn ang="0">
                  <a:pos x="114097" y="248450"/>
                </a:cxn>
                <a:cxn ang="0">
                  <a:pos x="114097" y="248450"/>
                </a:cxn>
                <a:cxn ang="0">
                  <a:pos x="0" y="134353"/>
                </a:cxn>
                <a:cxn ang="0">
                  <a:pos x="114097" y="23150"/>
                </a:cxn>
                <a:cxn ang="0">
                  <a:pos x="114097" y="134353"/>
                </a:cxn>
                <a:cxn ang="0">
                  <a:pos x="224886" y="134353"/>
                </a:cxn>
                <a:cxn ang="0">
                  <a:pos x="114097" y="248450"/>
                </a:cxn>
              </a:cxnLst>
              <a:rect l="0" t="0" r="0" b="0"/>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w="9525">
              <a:noFill/>
            </a:ln>
          </p:spPr>
          <p:txBody>
            <a:bodyPr/>
            <a:lstStyle/>
            <a:p>
              <a:endParaRPr lang="zh-CN" altLang="en-US"/>
            </a:p>
          </p:txBody>
        </p:sp>
      </p:grpSp>
      <p:grpSp>
        <p:nvGrpSpPr>
          <p:cNvPr id="25602" name="Group 7"/>
          <p:cNvGrpSpPr/>
          <p:nvPr/>
        </p:nvGrpSpPr>
        <p:grpSpPr>
          <a:xfrm>
            <a:off x="498475" y="507365"/>
            <a:ext cx="390525" cy="206375"/>
            <a:chOff x="0" y="0"/>
            <a:chExt cx="1041399" cy="549275"/>
          </a:xfrm>
        </p:grpSpPr>
        <p:sp>
          <p:nvSpPr>
            <p:cNvPr id="25603" name="Freeform 16"/>
            <p:cNvSpPr/>
            <p:nvPr/>
          </p:nvSpPr>
          <p:spPr>
            <a:xfrm>
              <a:off x="0" y="0"/>
              <a:ext cx="361950" cy="549275"/>
            </a:xfrm>
            <a:custGeom>
              <a:avLst/>
              <a:gdLst/>
              <a:ahLst/>
              <a:cxnLst>
                <a:cxn ang="0">
                  <a:pos x="3620" y="83114"/>
                </a:cxn>
                <a:cxn ang="0">
                  <a:pos x="86868" y="0"/>
                </a:cxn>
                <a:cxn ang="0">
                  <a:pos x="361950" y="274638"/>
                </a:cxn>
                <a:cxn ang="0">
                  <a:pos x="86868" y="549275"/>
                </a:cxn>
                <a:cxn ang="0">
                  <a:pos x="0" y="462547"/>
                </a:cxn>
                <a:cxn ang="0">
                  <a:pos x="191834" y="271024"/>
                </a:cxn>
                <a:cxn ang="0">
                  <a:pos x="3620" y="83114"/>
                </a:cxn>
              </a:cxnLst>
              <a:rect l="0" t="0" r="0" b="0"/>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lstStyle/>
            <a:p>
              <a:endParaRPr lang="zh-CN" altLang="en-US"/>
            </a:p>
          </p:txBody>
        </p:sp>
        <p:sp>
          <p:nvSpPr>
            <p:cNvPr id="25604" name="Freeform 17"/>
            <p:cNvSpPr/>
            <p:nvPr/>
          </p:nvSpPr>
          <p:spPr>
            <a:xfrm>
              <a:off x="338137" y="0"/>
              <a:ext cx="360362" cy="549275"/>
            </a:xfrm>
            <a:custGeom>
              <a:avLst/>
              <a:gdLst/>
              <a:ahLst/>
              <a:cxnLst>
                <a:cxn ang="0">
                  <a:pos x="3613" y="83114"/>
                </a:cxn>
                <a:cxn ang="0">
                  <a:pos x="86704" y="0"/>
                </a:cxn>
                <a:cxn ang="0">
                  <a:pos x="360362" y="274638"/>
                </a:cxn>
                <a:cxn ang="0">
                  <a:pos x="86704" y="549275"/>
                </a:cxn>
                <a:cxn ang="0">
                  <a:pos x="0" y="462547"/>
                </a:cxn>
                <a:cxn ang="0">
                  <a:pos x="191471" y="271024"/>
                </a:cxn>
                <a:cxn ang="0">
                  <a:pos x="3613" y="83114"/>
                </a:cxn>
              </a:cxnLst>
              <a:rect l="0" t="0" r="0" b="0"/>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lstStyle/>
            <a:p>
              <a:endParaRPr lang="zh-CN" altLang="en-US"/>
            </a:p>
          </p:txBody>
        </p:sp>
        <p:sp>
          <p:nvSpPr>
            <p:cNvPr id="25605" name="Freeform 18"/>
            <p:cNvSpPr/>
            <p:nvPr/>
          </p:nvSpPr>
          <p:spPr>
            <a:xfrm>
              <a:off x="681037" y="0"/>
              <a:ext cx="360362" cy="549275"/>
            </a:xfrm>
            <a:custGeom>
              <a:avLst/>
              <a:gdLst/>
              <a:ahLst/>
              <a:cxnLst>
                <a:cxn ang="0">
                  <a:pos x="3613" y="83114"/>
                </a:cxn>
                <a:cxn ang="0">
                  <a:pos x="85800" y="0"/>
                </a:cxn>
                <a:cxn ang="0">
                  <a:pos x="360362" y="274638"/>
                </a:cxn>
                <a:cxn ang="0">
                  <a:pos x="85800" y="549275"/>
                </a:cxn>
                <a:cxn ang="0">
                  <a:pos x="0" y="462547"/>
                </a:cxn>
                <a:cxn ang="0">
                  <a:pos x="191471" y="271024"/>
                </a:cxn>
                <a:cxn ang="0">
                  <a:pos x="3613" y="83114"/>
                </a:cxn>
              </a:cxnLst>
              <a:rect l="0" t="0" r="0" b="0"/>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lstStyle/>
            <a:p>
              <a:endParaRPr lang="zh-CN" altLang="en-US"/>
            </a:p>
          </p:txBody>
        </p:sp>
      </p:gr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矩形 2"/>
          <p:cNvSpPr/>
          <p:nvPr/>
        </p:nvSpPr>
        <p:spPr>
          <a:xfrm>
            <a:off x="-19050" y="7938"/>
            <a:ext cx="9144000" cy="3175000"/>
          </a:xfrm>
          <a:prstGeom prst="rect">
            <a:avLst/>
          </a:prstGeom>
          <a:solidFill>
            <a:schemeClr val="accent1"/>
          </a:solidFill>
          <a:ln w="25400" cap="flat" cmpd="sng">
            <a:solidFill>
              <a:srgbClr val="004476"/>
            </a:solidFill>
            <a:prstDash val="solid"/>
            <a:miter/>
            <a:headEnd type="none" w="med" len="med"/>
            <a:tailEnd type="none" w="med" len="med"/>
          </a:ln>
        </p:spPr>
        <p:txBody>
          <a:bodyPr anchor="ctr"/>
          <a:lstStyle/>
          <a:p>
            <a:pPr algn="ctr"/>
            <a:endParaRPr lang="zh-CN" altLang="zh-CN" dirty="0">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5842" name="Rectangle 3"/>
          <p:cNvSpPr/>
          <p:nvPr/>
        </p:nvSpPr>
        <p:spPr>
          <a:xfrm>
            <a:off x="1255713" y="1955800"/>
            <a:ext cx="5141912" cy="501650"/>
          </a:xfrm>
          <a:prstGeom prst="rect">
            <a:avLst/>
          </a:prstGeom>
          <a:noFill/>
          <a:ln w="9525">
            <a:noFill/>
          </a:ln>
        </p:spPr>
        <p:txBody>
          <a:bodyPr anchor="ctr"/>
          <a:lstStyle/>
          <a:p>
            <a:pPr algn="r"/>
            <a:r>
              <a:rPr lang="zh-CN" altLang="en-US" sz="30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汇报完毕  感谢观看</a:t>
            </a:r>
          </a:p>
        </p:txBody>
      </p:sp>
      <p:sp>
        <p:nvSpPr>
          <p:cNvPr id="35843" name="直接连接符 5"/>
          <p:cNvSpPr/>
          <p:nvPr/>
        </p:nvSpPr>
        <p:spPr>
          <a:xfrm flipH="1">
            <a:off x="3924300" y="2486025"/>
            <a:ext cx="4616450" cy="1588"/>
          </a:xfrm>
          <a:prstGeom prst="line">
            <a:avLst/>
          </a:prstGeom>
          <a:ln w="12700" cap="flat" cmpd="sng">
            <a:solidFill>
              <a:schemeClr val="accent1"/>
            </a:solidFill>
            <a:prstDash val="solid"/>
            <a:miter/>
            <a:headEnd type="none" w="med" len="med"/>
            <a:tailEnd type="none" w="med" len="med"/>
          </a:ln>
        </p:spPr>
      </p:sp>
      <p:sp>
        <p:nvSpPr>
          <p:cNvPr id="35844" name="矩形 47"/>
          <p:cNvSpPr/>
          <p:nvPr/>
        </p:nvSpPr>
        <p:spPr>
          <a:xfrm>
            <a:off x="3150235" y="579438"/>
            <a:ext cx="2891790" cy="1421130"/>
          </a:xfrm>
          <a:prstGeom prst="rect">
            <a:avLst/>
          </a:prstGeom>
          <a:noFill/>
          <a:ln w="9525">
            <a:noFill/>
          </a:ln>
        </p:spPr>
        <p:txBody>
          <a:bodyPr wrap="none" lIns="68571" tIns="34285" rIns="68571" bIns="34285" anchor="t">
            <a:spAutoFit/>
          </a:bodyPr>
          <a:lstStyle/>
          <a:p>
            <a:pPr algn="r"/>
            <a:r>
              <a:rPr lang="en-US" altLang="zh-CN" sz="88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2018</a:t>
            </a:r>
            <a:endParaRPr lang="zh-CN" altLang="en-US" dirty="0">
              <a:latin typeface="Arial" panose="020B0604020202020204" pitchFamily="34" charset="0"/>
              <a:ea typeface="宋体" panose="02010600030101010101" pitchFamily="2" charset="-122"/>
            </a:endParaRPr>
          </a:p>
        </p:txBody>
      </p:sp>
      <p:grpSp>
        <p:nvGrpSpPr>
          <p:cNvPr id="35845" name="组合 48"/>
          <p:cNvGrpSpPr/>
          <p:nvPr/>
        </p:nvGrpSpPr>
        <p:grpSpPr>
          <a:xfrm>
            <a:off x="2820988" y="4621213"/>
            <a:ext cx="431800" cy="433387"/>
            <a:chOff x="0" y="0"/>
            <a:chExt cx="432048" cy="432834"/>
          </a:xfrm>
        </p:grpSpPr>
        <p:sp>
          <p:nvSpPr>
            <p:cNvPr id="35846" name="椭圆 22"/>
            <p:cNvSpPr/>
            <p:nvPr/>
          </p:nvSpPr>
          <p:spPr>
            <a:xfrm>
              <a:off x="0" y="0"/>
              <a:ext cx="432048" cy="432834"/>
            </a:xfrm>
            <a:prstGeom prst="ellipse">
              <a:avLst/>
            </a:prstGeom>
            <a:solidFill>
              <a:srgbClr val="92D050"/>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35847" name="Freeform 59"/>
            <p:cNvSpPr/>
            <p:nvPr/>
          </p:nvSpPr>
          <p:spPr>
            <a:xfrm>
              <a:off x="96134" y="91078"/>
              <a:ext cx="239780" cy="250679"/>
            </a:xfrm>
            <a:custGeom>
              <a:avLst/>
              <a:gdLst/>
              <a:ahLst/>
              <a:cxnLst>
                <a:cxn ang="0">
                  <a:pos x="233589" y="215279"/>
                </a:cxn>
                <a:cxn ang="0">
                  <a:pos x="195621" y="250267"/>
                </a:cxn>
                <a:cxn ang="0">
                  <a:pos x="172097" y="229686"/>
                </a:cxn>
                <a:cxn ang="0">
                  <a:pos x="181176" y="209517"/>
                </a:cxn>
                <a:cxn ang="0">
                  <a:pos x="195621" y="221042"/>
                </a:cxn>
                <a:cxn ang="0">
                  <a:pos x="227812" y="195110"/>
                </a:cxn>
                <a:cxn ang="0">
                  <a:pos x="233589" y="215279"/>
                </a:cxn>
                <a:cxn ang="0">
                  <a:pos x="195621" y="203754"/>
                </a:cxn>
                <a:cxn ang="0">
                  <a:pos x="157652" y="221042"/>
                </a:cxn>
                <a:cxn ang="0">
                  <a:pos x="174986" y="250267"/>
                </a:cxn>
                <a:cxn ang="0">
                  <a:pos x="0" y="238742"/>
                </a:cxn>
                <a:cxn ang="0">
                  <a:pos x="11968" y="23051"/>
                </a:cxn>
                <a:cxn ang="0">
                  <a:pos x="32191" y="34988"/>
                </a:cxn>
                <a:cxn ang="0">
                  <a:pos x="78826" y="34988"/>
                </a:cxn>
                <a:cxn ang="0">
                  <a:pos x="90382" y="23051"/>
                </a:cxn>
                <a:cxn ang="0">
                  <a:pos x="113906" y="58039"/>
                </a:cxn>
                <a:cxn ang="0">
                  <a:pos x="137430" y="23051"/>
                </a:cxn>
                <a:cxn ang="0">
                  <a:pos x="148986" y="34988"/>
                </a:cxn>
                <a:cxn ang="0">
                  <a:pos x="195621" y="34988"/>
                </a:cxn>
                <a:cxn ang="0">
                  <a:pos x="215843" y="23051"/>
                </a:cxn>
                <a:cxn ang="0">
                  <a:pos x="227812" y="183173"/>
                </a:cxn>
                <a:cxn ang="0">
                  <a:pos x="195621" y="203754"/>
                </a:cxn>
                <a:cxn ang="0">
                  <a:pos x="32191" y="200872"/>
                </a:cxn>
                <a:cxn ang="0">
                  <a:pos x="116795" y="209517"/>
                </a:cxn>
                <a:cxn ang="0">
                  <a:pos x="116795" y="192228"/>
                </a:cxn>
                <a:cxn ang="0">
                  <a:pos x="32191" y="200872"/>
                </a:cxn>
                <a:cxn ang="0">
                  <a:pos x="184065" y="90146"/>
                </a:cxn>
                <a:cxn ang="0">
                  <a:pos x="32191" y="101671"/>
                </a:cxn>
                <a:cxn ang="0">
                  <a:pos x="184065" y="113608"/>
                </a:cxn>
                <a:cxn ang="0">
                  <a:pos x="184065" y="90146"/>
                </a:cxn>
                <a:cxn ang="0">
                  <a:pos x="184065" y="139541"/>
                </a:cxn>
                <a:cxn ang="0">
                  <a:pos x="93271" y="139541"/>
                </a:cxn>
                <a:cxn ang="0">
                  <a:pos x="32191" y="151066"/>
                </a:cxn>
                <a:cxn ang="0">
                  <a:pos x="93271" y="163003"/>
                </a:cxn>
                <a:cxn ang="0">
                  <a:pos x="184065" y="163003"/>
                </a:cxn>
                <a:cxn ang="0">
                  <a:pos x="184065" y="139541"/>
                </a:cxn>
                <a:cxn ang="0">
                  <a:pos x="172097" y="46514"/>
                </a:cxn>
                <a:cxn ang="0">
                  <a:pos x="160541" y="11525"/>
                </a:cxn>
                <a:cxn ang="0">
                  <a:pos x="184065" y="11525"/>
                </a:cxn>
                <a:cxn ang="0">
                  <a:pos x="172097" y="46514"/>
                </a:cxn>
                <a:cxn ang="0">
                  <a:pos x="113906" y="46514"/>
                </a:cxn>
                <a:cxn ang="0">
                  <a:pos x="102350" y="11525"/>
                </a:cxn>
                <a:cxn ang="0">
                  <a:pos x="125461" y="11525"/>
                </a:cxn>
                <a:cxn ang="0">
                  <a:pos x="113906" y="46514"/>
                </a:cxn>
                <a:cxn ang="0">
                  <a:pos x="55715" y="46514"/>
                </a:cxn>
                <a:cxn ang="0">
                  <a:pos x="43746" y="11525"/>
                </a:cxn>
                <a:cxn ang="0">
                  <a:pos x="67270" y="11525"/>
                </a:cxn>
                <a:cxn ang="0">
                  <a:pos x="55715" y="46514"/>
                </a:cxn>
              </a:cxnLst>
              <a:rect l="0" t="0" r="0" b="0"/>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w="9525">
              <a:noFill/>
            </a:ln>
          </p:spPr>
          <p:txBody>
            <a:bodyPr/>
            <a:lstStyle/>
            <a:p>
              <a:endParaRPr lang="zh-CN" altLang="en-US"/>
            </a:p>
          </p:txBody>
        </p:sp>
      </p:grpSp>
      <p:grpSp>
        <p:nvGrpSpPr>
          <p:cNvPr id="35848" name="组合 51"/>
          <p:cNvGrpSpPr/>
          <p:nvPr/>
        </p:nvGrpSpPr>
        <p:grpSpPr>
          <a:xfrm>
            <a:off x="1525588" y="4621213"/>
            <a:ext cx="431800" cy="431800"/>
            <a:chOff x="0" y="0"/>
            <a:chExt cx="432048" cy="432048"/>
          </a:xfrm>
        </p:grpSpPr>
        <p:sp>
          <p:nvSpPr>
            <p:cNvPr id="35849" name="椭圆 65"/>
            <p:cNvSpPr/>
            <p:nvPr/>
          </p:nvSpPr>
          <p:spPr>
            <a:xfrm>
              <a:off x="0" y="0"/>
              <a:ext cx="432048" cy="432048"/>
            </a:xfrm>
            <a:prstGeom prst="ellipse">
              <a:avLst/>
            </a:prstGeom>
            <a:solidFill>
              <a:srgbClr val="F79600"/>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35850" name="Freeform 110"/>
            <p:cNvSpPr/>
            <p:nvPr/>
          </p:nvSpPr>
          <p:spPr>
            <a:xfrm>
              <a:off x="103078" y="91593"/>
              <a:ext cx="250679" cy="248862"/>
            </a:xfrm>
            <a:custGeom>
              <a:avLst/>
              <a:gdLst/>
              <a:ahLst/>
              <a:cxnLst>
                <a:cxn ang="0">
                  <a:pos x="250267" y="224885"/>
                </a:cxn>
                <a:cxn ang="0">
                  <a:pos x="250267" y="224885"/>
                </a:cxn>
                <a:cxn ang="0">
                  <a:pos x="226805" y="248449"/>
                </a:cxn>
                <a:cxn ang="0">
                  <a:pos x="209517" y="242661"/>
                </a:cxn>
                <a:cxn ang="0">
                  <a:pos x="142422" y="172384"/>
                </a:cxn>
                <a:cxn ang="0">
                  <a:pos x="93027" y="187267"/>
                </a:cxn>
                <a:cxn ang="0">
                  <a:pos x="0" y="93427"/>
                </a:cxn>
                <a:cxn ang="0">
                  <a:pos x="93027" y="0"/>
                </a:cxn>
                <a:cxn ang="0">
                  <a:pos x="186054" y="93427"/>
                </a:cxn>
                <a:cxn ang="0">
                  <a:pos x="174529" y="140553"/>
                </a:cxn>
                <a:cxn ang="0">
                  <a:pos x="241623" y="207523"/>
                </a:cxn>
                <a:cxn ang="0">
                  <a:pos x="250267" y="224885"/>
                </a:cxn>
                <a:cxn ang="0">
                  <a:pos x="93027" y="23563"/>
                </a:cxn>
                <a:cxn ang="0">
                  <a:pos x="93027" y="23563"/>
                </a:cxn>
                <a:cxn ang="0">
                  <a:pos x="23051" y="93427"/>
                </a:cxn>
                <a:cxn ang="0">
                  <a:pos x="93027" y="163703"/>
                </a:cxn>
                <a:cxn ang="0">
                  <a:pos x="163003" y="93427"/>
                </a:cxn>
                <a:cxn ang="0">
                  <a:pos x="93027" y="23563"/>
                </a:cxn>
                <a:cxn ang="0">
                  <a:pos x="133778" y="105415"/>
                </a:cxn>
                <a:cxn ang="0">
                  <a:pos x="133778" y="105415"/>
                </a:cxn>
                <a:cxn ang="0">
                  <a:pos x="104552" y="105415"/>
                </a:cxn>
                <a:cxn ang="0">
                  <a:pos x="104552" y="131459"/>
                </a:cxn>
                <a:cxn ang="0">
                  <a:pos x="93027" y="143447"/>
                </a:cxn>
                <a:cxn ang="0">
                  <a:pos x="81502" y="131459"/>
                </a:cxn>
                <a:cxn ang="0">
                  <a:pos x="81502" y="105415"/>
                </a:cxn>
                <a:cxn ang="0">
                  <a:pos x="55158" y="105415"/>
                </a:cxn>
                <a:cxn ang="0">
                  <a:pos x="43632" y="93427"/>
                </a:cxn>
                <a:cxn ang="0">
                  <a:pos x="55158" y="81852"/>
                </a:cxn>
                <a:cxn ang="0">
                  <a:pos x="81502" y="81852"/>
                </a:cxn>
                <a:cxn ang="0">
                  <a:pos x="81502" y="52501"/>
                </a:cxn>
                <a:cxn ang="0">
                  <a:pos x="93027" y="40926"/>
                </a:cxn>
                <a:cxn ang="0">
                  <a:pos x="104552" y="52501"/>
                </a:cxn>
                <a:cxn ang="0">
                  <a:pos x="104552" y="81852"/>
                </a:cxn>
                <a:cxn ang="0">
                  <a:pos x="133778" y="81852"/>
                </a:cxn>
                <a:cxn ang="0">
                  <a:pos x="145303" y="93427"/>
                </a:cxn>
                <a:cxn ang="0">
                  <a:pos x="133778" y="105415"/>
                </a:cxn>
              </a:cxnLst>
              <a:rect l="0" t="0" r="0" b="0"/>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w="9525">
              <a:noFill/>
            </a:ln>
          </p:spPr>
          <p:txBody>
            <a:bodyPr/>
            <a:lstStyle/>
            <a:p>
              <a:endParaRPr lang="zh-CN" altLang="en-US"/>
            </a:p>
          </p:txBody>
        </p:sp>
      </p:grpSp>
      <p:grpSp>
        <p:nvGrpSpPr>
          <p:cNvPr id="35851" name="组合 54"/>
          <p:cNvGrpSpPr/>
          <p:nvPr/>
        </p:nvGrpSpPr>
        <p:grpSpPr>
          <a:xfrm>
            <a:off x="2173288" y="4621213"/>
            <a:ext cx="433387" cy="433387"/>
            <a:chOff x="0" y="0"/>
            <a:chExt cx="432833" cy="432834"/>
          </a:xfrm>
        </p:grpSpPr>
        <p:sp>
          <p:nvSpPr>
            <p:cNvPr id="35852" name="椭圆 16"/>
            <p:cNvSpPr/>
            <p:nvPr/>
          </p:nvSpPr>
          <p:spPr>
            <a:xfrm>
              <a:off x="0" y="0"/>
              <a:ext cx="432833" cy="432834"/>
            </a:xfrm>
            <a:prstGeom prst="ellipse">
              <a:avLst/>
            </a:prstGeom>
            <a:solidFill>
              <a:srgbClr val="7F7F7F"/>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35853" name="Freeform 16"/>
            <p:cNvSpPr/>
            <p:nvPr/>
          </p:nvSpPr>
          <p:spPr>
            <a:xfrm>
              <a:off x="118324" y="102885"/>
              <a:ext cx="196183" cy="227065"/>
            </a:xfrm>
            <a:custGeom>
              <a:avLst/>
              <a:gdLst/>
              <a:ahLst/>
              <a:cxnLst>
                <a:cxn ang="0">
                  <a:pos x="184206" y="226654"/>
                </a:cxn>
                <a:cxn ang="0">
                  <a:pos x="184206" y="226654"/>
                </a:cxn>
                <a:cxn ang="0">
                  <a:pos x="172228" y="226654"/>
                </a:cxn>
                <a:cxn ang="0">
                  <a:pos x="172228" y="0"/>
                </a:cxn>
                <a:cxn ang="0">
                  <a:pos x="184206" y="0"/>
                </a:cxn>
                <a:cxn ang="0">
                  <a:pos x="195770" y="11518"/>
                </a:cxn>
                <a:cxn ang="0">
                  <a:pos x="195770" y="215136"/>
                </a:cxn>
                <a:cxn ang="0">
                  <a:pos x="184206" y="226654"/>
                </a:cxn>
                <a:cxn ang="0">
                  <a:pos x="23542" y="215136"/>
                </a:cxn>
                <a:cxn ang="0">
                  <a:pos x="23542" y="215136"/>
                </a:cxn>
                <a:cxn ang="0">
                  <a:pos x="23542" y="203618"/>
                </a:cxn>
                <a:cxn ang="0">
                  <a:pos x="43780" y="203618"/>
                </a:cxn>
                <a:cxn ang="0">
                  <a:pos x="67322" y="180171"/>
                </a:cxn>
                <a:cxn ang="0">
                  <a:pos x="43780" y="156724"/>
                </a:cxn>
                <a:cxn ang="0">
                  <a:pos x="23542" y="156724"/>
                </a:cxn>
                <a:cxn ang="0">
                  <a:pos x="23542" y="136568"/>
                </a:cxn>
                <a:cxn ang="0">
                  <a:pos x="43780" y="136568"/>
                </a:cxn>
                <a:cxn ang="0">
                  <a:pos x="67322" y="113121"/>
                </a:cxn>
                <a:cxn ang="0">
                  <a:pos x="43780" y="90086"/>
                </a:cxn>
                <a:cxn ang="0">
                  <a:pos x="23542" y="90086"/>
                </a:cxn>
                <a:cxn ang="0">
                  <a:pos x="23542" y="69518"/>
                </a:cxn>
                <a:cxn ang="0">
                  <a:pos x="43780" y="69518"/>
                </a:cxn>
                <a:cxn ang="0">
                  <a:pos x="67322" y="46483"/>
                </a:cxn>
                <a:cxn ang="0">
                  <a:pos x="43780" y="23036"/>
                </a:cxn>
                <a:cxn ang="0">
                  <a:pos x="23542" y="23036"/>
                </a:cxn>
                <a:cxn ang="0">
                  <a:pos x="23542" y="11518"/>
                </a:cxn>
                <a:cxn ang="0">
                  <a:pos x="35106" y="0"/>
                </a:cxn>
                <a:cxn ang="0">
                  <a:pos x="160664" y="0"/>
                </a:cxn>
                <a:cxn ang="0">
                  <a:pos x="160664" y="226654"/>
                </a:cxn>
                <a:cxn ang="0">
                  <a:pos x="35106" y="226654"/>
                </a:cxn>
                <a:cxn ang="0">
                  <a:pos x="23542" y="215136"/>
                </a:cxn>
                <a:cxn ang="0">
                  <a:pos x="55757" y="46483"/>
                </a:cxn>
                <a:cxn ang="0">
                  <a:pos x="55757" y="46483"/>
                </a:cxn>
                <a:cxn ang="0">
                  <a:pos x="43780" y="58000"/>
                </a:cxn>
                <a:cxn ang="0">
                  <a:pos x="11977" y="58000"/>
                </a:cxn>
                <a:cxn ang="0">
                  <a:pos x="0" y="46483"/>
                </a:cxn>
                <a:cxn ang="0">
                  <a:pos x="11977" y="34965"/>
                </a:cxn>
                <a:cxn ang="0">
                  <a:pos x="43780" y="34965"/>
                </a:cxn>
                <a:cxn ang="0">
                  <a:pos x="55757" y="46483"/>
                </a:cxn>
                <a:cxn ang="0">
                  <a:pos x="11977" y="101603"/>
                </a:cxn>
                <a:cxn ang="0">
                  <a:pos x="11977" y="101603"/>
                </a:cxn>
                <a:cxn ang="0">
                  <a:pos x="43780" y="101603"/>
                </a:cxn>
                <a:cxn ang="0">
                  <a:pos x="55757" y="113121"/>
                </a:cxn>
                <a:cxn ang="0">
                  <a:pos x="43780" y="125050"/>
                </a:cxn>
                <a:cxn ang="0">
                  <a:pos x="11977" y="125050"/>
                </a:cxn>
                <a:cxn ang="0">
                  <a:pos x="0" y="113121"/>
                </a:cxn>
                <a:cxn ang="0">
                  <a:pos x="11977" y="101603"/>
                </a:cxn>
                <a:cxn ang="0">
                  <a:pos x="11977" y="168653"/>
                </a:cxn>
                <a:cxn ang="0">
                  <a:pos x="11977" y="168653"/>
                </a:cxn>
                <a:cxn ang="0">
                  <a:pos x="43780" y="168653"/>
                </a:cxn>
                <a:cxn ang="0">
                  <a:pos x="55757" y="180171"/>
                </a:cxn>
                <a:cxn ang="0">
                  <a:pos x="43780" y="191689"/>
                </a:cxn>
                <a:cxn ang="0">
                  <a:pos x="11977" y="191689"/>
                </a:cxn>
                <a:cxn ang="0">
                  <a:pos x="0" y="180171"/>
                </a:cxn>
                <a:cxn ang="0">
                  <a:pos x="11977" y="168653"/>
                </a:cxn>
              </a:cxnLst>
              <a:rect l="0" t="0" r="0" b="0"/>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w="9525">
              <a:noFill/>
            </a:ln>
          </p:spPr>
          <p:txBody>
            <a:bodyPr/>
            <a:lstStyle/>
            <a:p>
              <a:endParaRPr lang="zh-CN" altLang="en-US"/>
            </a:p>
          </p:txBody>
        </p:sp>
      </p:grpSp>
      <p:grpSp>
        <p:nvGrpSpPr>
          <p:cNvPr id="35854" name="组合 57"/>
          <p:cNvGrpSpPr/>
          <p:nvPr/>
        </p:nvGrpSpPr>
        <p:grpSpPr>
          <a:xfrm>
            <a:off x="228600" y="4621213"/>
            <a:ext cx="433388" cy="433387"/>
            <a:chOff x="0" y="0"/>
            <a:chExt cx="432833" cy="432834"/>
          </a:xfrm>
        </p:grpSpPr>
        <p:sp>
          <p:nvSpPr>
            <p:cNvPr id="35855" name="椭圆 16"/>
            <p:cNvSpPr/>
            <p:nvPr/>
          </p:nvSpPr>
          <p:spPr>
            <a:xfrm>
              <a:off x="0" y="0"/>
              <a:ext cx="432833" cy="432834"/>
            </a:xfrm>
            <a:prstGeom prst="ellipse">
              <a:avLst/>
            </a:prstGeom>
            <a:solidFill>
              <a:srgbClr val="FF0000"/>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35856" name="Freeform 75"/>
            <p:cNvSpPr/>
            <p:nvPr/>
          </p:nvSpPr>
          <p:spPr>
            <a:xfrm>
              <a:off x="91984" y="111059"/>
              <a:ext cx="248863" cy="210716"/>
            </a:xfrm>
            <a:custGeom>
              <a:avLst/>
              <a:gdLst/>
              <a:ahLst/>
              <a:cxnLst>
                <a:cxn ang="0">
                  <a:pos x="236461" y="210303"/>
                </a:cxn>
                <a:cxn ang="0">
                  <a:pos x="236461" y="210303"/>
                </a:cxn>
                <a:cxn ang="0">
                  <a:pos x="11575" y="210303"/>
                </a:cxn>
                <a:cxn ang="0">
                  <a:pos x="0" y="198734"/>
                </a:cxn>
                <a:cxn ang="0">
                  <a:pos x="0" y="11569"/>
                </a:cxn>
                <a:cxn ang="0">
                  <a:pos x="11575" y="0"/>
                </a:cxn>
                <a:cxn ang="0">
                  <a:pos x="23150" y="11569"/>
                </a:cxn>
                <a:cxn ang="0">
                  <a:pos x="23150" y="160723"/>
                </a:cxn>
                <a:cxn ang="0">
                  <a:pos x="23150" y="186752"/>
                </a:cxn>
                <a:cxn ang="0">
                  <a:pos x="236461" y="186752"/>
                </a:cxn>
                <a:cxn ang="0">
                  <a:pos x="248450" y="198734"/>
                </a:cxn>
                <a:cxn ang="0">
                  <a:pos x="236461" y="210303"/>
                </a:cxn>
                <a:cxn ang="0">
                  <a:pos x="210417" y="175183"/>
                </a:cxn>
                <a:cxn ang="0">
                  <a:pos x="210417" y="175183"/>
                </a:cxn>
                <a:cxn ang="0">
                  <a:pos x="186854" y="175183"/>
                </a:cxn>
                <a:cxn ang="0">
                  <a:pos x="175279" y="163615"/>
                </a:cxn>
                <a:cxn ang="0">
                  <a:pos x="175279" y="81807"/>
                </a:cxn>
                <a:cxn ang="0">
                  <a:pos x="186854" y="70239"/>
                </a:cxn>
                <a:cxn ang="0">
                  <a:pos x="210417" y="70239"/>
                </a:cxn>
                <a:cxn ang="0">
                  <a:pos x="221992" y="81807"/>
                </a:cxn>
                <a:cxn ang="0">
                  <a:pos x="221992" y="163615"/>
                </a:cxn>
                <a:cxn ang="0">
                  <a:pos x="210417" y="175183"/>
                </a:cxn>
                <a:cxn ang="0">
                  <a:pos x="143034" y="175183"/>
                </a:cxn>
                <a:cxn ang="0">
                  <a:pos x="143034" y="175183"/>
                </a:cxn>
                <a:cxn ang="0">
                  <a:pos x="119884" y="175183"/>
                </a:cxn>
                <a:cxn ang="0">
                  <a:pos x="107896" y="163615"/>
                </a:cxn>
                <a:cxn ang="0">
                  <a:pos x="107896" y="35119"/>
                </a:cxn>
                <a:cxn ang="0">
                  <a:pos x="119884" y="23551"/>
                </a:cxn>
                <a:cxn ang="0">
                  <a:pos x="143034" y="23551"/>
                </a:cxn>
                <a:cxn ang="0">
                  <a:pos x="154609" y="35119"/>
                </a:cxn>
                <a:cxn ang="0">
                  <a:pos x="154609" y="163615"/>
                </a:cxn>
                <a:cxn ang="0">
                  <a:pos x="143034" y="175183"/>
                </a:cxn>
                <a:cxn ang="0">
                  <a:pos x="78958" y="175183"/>
                </a:cxn>
                <a:cxn ang="0">
                  <a:pos x="78958" y="175183"/>
                </a:cxn>
                <a:cxn ang="0">
                  <a:pos x="55395" y="175183"/>
                </a:cxn>
                <a:cxn ang="0">
                  <a:pos x="43820" y="163615"/>
                </a:cxn>
                <a:cxn ang="0">
                  <a:pos x="43820" y="140064"/>
                </a:cxn>
                <a:cxn ang="0">
                  <a:pos x="55395" y="128495"/>
                </a:cxn>
                <a:cxn ang="0">
                  <a:pos x="78958" y="128495"/>
                </a:cxn>
                <a:cxn ang="0">
                  <a:pos x="90533" y="140064"/>
                </a:cxn>
                <a:cxn ang="0">
                  <a:pos x="90533" y="163615"/>
                </a:cxn>
                <a:cxn ang="0">
                  <a:pos x="78958" y="175183"/>
                </a:cxn>
              </a:cxnLst>
              <a:rect l="0" t="0" r="0" b="0"/>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w="9525">
              <a:noFill/>
            </a:ln>
          </p:spPr>
          <p:txBody>
            <a:bodyPr/>
            <a:lstStyle/>
            <a:p>
              <a:endParaRPr lang="zh-CN" altLang="en-US"/>
            </a:p>
          </p:txBody>
        </p:sp>
      </p:grpSp>
      <p:grpSp>
        <p:nvGrpSpPr>
          <p:cNvPr id="35857" name="组合 60"/>
          <p:cNvGrpSpPr/>
          <p:nvPr/>
        </p:nvGrpSpPr>
        <p:grpSpPr>
          <a:xfrm>
            <a:off x="876300" y="4621213"/>
            <a:ext cx="433388" cy="433387"/>
            <a:chOff x="0" y="0"/>
            <a:chExt cx="432833" cy="432834"/>
          </a:xfrm>
        </p:grpSpPr>
        <p:sp>
          <p:nvSpPr>
            <p:cNvPr id="35858" name="椭圆 16"/>
            <p:cNvSpPr/>
            <p:nvPr/>
          </p:nvSpPr>
          <p:spPr>
            <a:xfrm>
              <a:off x="0" y="0"/>
              <a:ext cx="432833" cy="432834"/>
            </a:xfrm>
            <a:prstGeom prst="ellipse">
              <a:avLst/>
            </a:prstGeom>
            <a:solidFill>
              <a:srgbClr val="3992DB"/>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35859" name="Freeform 84"/>
            <p:cNvSpPr/>
            <p:nvPr/>
          </p:nvSpPr>
          <p:spPr>
            <a:xfrm>
              <a:off x="101594" y="91986"/>
              <a:ext cx="248863" cy="248863"/>
            </a:xfrm>
            <a:custGeom>
              <a:avLst/>
              <a:gdLst/>
              <a:ahLst/>
              <a:cxnLst>
                <a:cxn ang="0">
                  <a:pos x="137247" y="110790"/>
                </a:cxn>
                <a:cxn ang="0">
                  <a:pos x="137247" y="110790"/>
                </a:cxn>
                <a:cxn ang="0">
                  <a:pos x="137247" y="0"/>
                </a:cxn>
                <a:cxn ang="0">
                  <a:pos x="248450" y="110790"/>
                </a:cxn>
                <a:cxn ang="0">
                  <a:pos x="137247" y="110790"/>
                </a:cxn>
                <a:cxn ang="0">
                  <a:pos x="114097" y="248450"/>
                </a:cxn>
                <a:cxn ang="0">
                  <a:pos x="114097" y="248450"/>
                </a:cxn>
                <a:cxn ang="0">
                  <a:pos x="0" y="134353"/>
                </a:cxn>
                <a:cxn ang="0">
                  <a:pos x="114097" y="23150"/>
                </a:cxn>
                <a:cxn ang="0">
                  <a:pos x="114097" y="134353"/>
                </a:cxn>
                <a:cxn ang="0">
                  <a:pos x="224886" y="134353"/>
                </a:cxn>
                <a:cxn ang="0">
                  <a:pos x="114097" y="248450"/>
                </a:cxn>
              </a:cxnLst>
              <a:rect l="0" t="0" r="0" b="0"/>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w="9525">
              <a:noFill/>
            </a:ln>
          </p:spPr>
          <p:txBody>
            <a:bodyPr/>
            <a:lstStyle/>
            <a:p>
              <a:endParaRPr lang="zh-CN" altLang="en-US"/>
            </a:p>
          </p:txBody>
        </p:sp>
      </p:grpSp>
    </p:spTree>
  </p:cSld>
  <p:clrMapOvr>
    <a:masterClrMapping/>
  </p:clrMapOvr>
  <p:transition spd="med" advClick="0" advTm="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p:nvPr/>
        </p:nvSpPr>
        <p:spPr>
          <a:xfrm>
            <a:off x="0" y="1708150"/>
            <a:ext cx="2447925" cy="2016125"/>
          </a:xfrm>
          <a:prstGeom prst="rect">
            <a:avLst/>
          </a:prstGeom>
          <a:solidFill>
            <a:schemeClr val="accent1"/>
          </a:solidFill>
          <a:ln w="25400">
            <a:noFill/>
          </a:ln>
        </p:spPr>
        <p:txBody>
          <a:bodyPr anchor="ctr"/>
          <a:lstStyle/>
          <a:p>
            <a:pPr algn="ctr"/>
            <a:endParaRPr lang="zh-CN" altLang="zh-CN" dirty="0">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19458" name="文本框 3"/>
          <p:cNvSpPr/>
          <p:nvPr/>
        </p:nvSpPr>
        <p:spPr>
          <a:xfrm>
            <a:off x="409575" y="1930400"/>
            <a:ext cx="1628775" cy="1570038"/>
          </a:xfrm>
          <a:prstGeom prst="rect">
            <a:avLst/>
          </a:prstGeom>
          <a:noFill/>
          <a:ln w="9525">
            <a:noFill/>
          </a:ln>
        </p:spPr>
        <p:txBody>
          <a:bodyPr wrap="none" anchor="t">
            <a:spAutoFit/>
          </a:bodyPr>
          <a:lstStyle/>
          <a:p>
            <a:r>
              <a:rPr lang="en-US" altLang="zh-CN" sz="96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01</a:t>
            </a:r>
            <a:endParaRPr lang="zh-CN" altLang="en-US" sz="96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9459" name="文本框 4"/>
          <p:cNvSpPr/>
          <p:nvPr/>
        </p:nvSpPr>
        <p:spPr>
          <a:xfrm>
            <a:off x="3276442" y="2571750"/>
            <a:ext cx="2621280" cy="460375"/>
          </a:xfrm>
          <a:prstGeom prst="rect">
            <a:avLst/>
          </a:prstGeom>
          <a:noFill/>
          <a:ln w="9525">
            <a:noFill/>
          </a:ln>
        </p:spPr>
        <p:txBody>
          <a:bodyPr wrap="none" anchor="t">
            <a:spAutoFit/>
          </a:bodyPr>
          <a:lstStyle/>
          <a:p>
            <a:pPr algn="ctr"/>
            <a:r>
              <a:rPr lang="zh-CN" altLang="en-US" sz="2400"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宏观经济形势分析</a:t>
            </a:r>
            <a:endParaRPr lang="zh-CN" altLang="en-US" sz="2400"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9460" name="矩形 28"/>
          <p:cNvSpPr/>
          <p:nvPr/>
        </p:nvSpPr>
        <p:spPr>
          <a:xfrm>
            <a:off x="6731000" y="1708150"/>
            <a:ext cx="2449513" cy="2016125"/>
          </a:xfrm>
          <a:prstGeom prst="rect">
            <a:avLst/>
          </a:prstGeom>
          <a:solidFill>
            <a:schemeClr val="accent1"/>
          </a:solidFill>
          <a:ln w="25400">
            <a:noFill/>
          </a:ln>
        </p:spPr>
        <p:txBody>
          <a:bodyPr anchor="ctr"/>
          <a:lstStyle/>
          <a:p>
            <a:pPr algn="ctr"/>
            <a:endParaRPr lang="zh-CN" altLang="zh-CN" dirty="0">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grpSp>
        <p:nvGrpSpPr>
          <p:cNvPr id="19461" name="组合 29"/>
          <p:cNvGrpSpPr/>
          <p:nvPr/>
        </p:nvGrpSpPr>
        <p:grpSpPr>
          <a:xfrm>
            <a:off x="5697538" y="1851025"/>
            <a:ext cx="431800" cy="433388"/>
            <a:chOff x="0" y="0"/>
            <a:chExt cx="432048" cy="432834"/>
          </a:xfrm>
        </p:grpSpPr>
        <p:sp>
          <p:nvSpPr>
            <p:cNvPr id="19462" name="椭圆 22"/>
            <p:cNvSpPr/>
            <p:nvPr/>
          </p:nvSpPr>
          <p:spPr>
            <a:xfrm>
              <a:off x="0" y="0"/>
              <a:ext cx="432048" cy="432834"/>
            </a:xfrm>
            <a:prstGeom prst="ellipse">
              <a:avLst/>
            </a:prstGeom>
            <a:solidFill>
              <a:schemeClr val="accent1"/>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19463" name="Freeform 59"/>
            <p:cNvSpPr/>
            <p:nvPr/>
          </p:nvSpPr>
          <p:spPr>
            <a:xfrm>
              <a:off x="96134" y="91078"/>
              <a:ext cx="239780" cy="250679"/>
            </a:xfrm>
            <a:custGeom>
              <a:avLst/>
              <a:gdLst/>
              <a:ahLst/>
              <a:cxnLst>
                <a:cxn ang="0">
                  <a:pos x="233589" y="215279"/>
                </a:cxn>
                <a:cxn ang="0">
                  <a:pos x="195621" y="250267"/>
                </a:cxn>
                <a:cxn ang="0">
                  <a:pos x="172097" y="229686"/>
                </a:cxn>
                <a:cxn ang="0">
                  <a:pos x="181176" y="209517"/>
                </a:cxn>
                <a:cxn ang="0">
                  <a:pos x="195621" y="221042"/>
                </a:cxn>
                <a:cxn ang="0">
                  <a:pos x="227812" y="195110"/>
                </a:cxn>
                <a:cxn ang="0">
                  <a:pos x="233589" y="215279"/>
                </a:cxn>
                <a:cxn ang="0">
                  <a:pos x="195621" y="203754"/>
                </a:cxn>
                <a:cxn ang="0">
                  <a:pos x="157652" y="221042"/>
                </a:cxn>
                <a:cxn ang="0">
                  <a:pos x="174986" y="250267"/>
                </a:cxn>
                <a:cxn ang="0">
                  <a:pos x="0" y="238742"/>
                </a:cxn>
                <a:cxn ang="0">
                  <a:pos x="11968" y="23051"/>
                </a:cxn>
                <a:cxn ang="0">
                  <a:pos x="32191" y="34988"/>
                </a:cxn>
                <a:cxn ang="0">
                  <a:pos x="78826" y="34988"/>
                </a:cxn>
                <a:cxn ang="0">
                  <a:pos x="90382" y="23051"/>
                </a:cxn>
                <a:cxn ang="0">
                  <a:pos x="113906" y="58039"/>
                </a:cxn>
                <a:cxn ang="0">
                  <a:pos x="137430" y="23051"/>
                </a:cxn>
                <a:cxn ang="0">
                  <a:pos x="148986" y="34988"/>
                </a:cxn>
                <a:cxn ang="0">
                  <a:pos x="195621" y="34988"/>
                </a:cxn>
                <a:cxn ang="0">
                  <a:pos x="215843" y="23051"/>
                </a:cxn>
                <a:cxn ang="0">
                  <a:pos x="227812" y="183173"/>
                </a:cxn>
                <a:cxn ang="0">
                  <a:pos x="195621" y="203754"/>
                </a:cxn>
                <a:cxn ang="0">
                  <a:pos x="32191" y="200872"/>
                </a:cxn>
                <a:cxn ang="0">
                  <a:pos x="116795" y="209517"/>
                </a:cxn>
                <a:cxn ang="0">
                  <a:pos x="116795" y="192228"/>
                </a:cxn>
                <a:cxn ang="0">
                  <a:pos x="32191" y="200872"/>
                </a:cxn>
                <a:cxn ang="0">
                  <a:pos x="184065" y="90146"/>
                </a:cxn>
                <a:cxn ang="0">
                  <a:pos x="32191" y="101671"/>
                </a:cxn>
                <a:cxn ang="0">
                  <a:pos x="184065" y="113608"/>
                </a:cxn>
                <a:cxn ang="0">
                  <a:pos x="184065" y="90146"/>
                </a:cxn>
                <a:cxn ang="0">
                  <a:pos x="184065" y="139541"/>
                </a:cxn>
                <a:cxn ang="0">
                  <a:pos x="93271" y="139541"/>
                </a:cxn>
                <a:cxn ang="0">
                  <a:pos x="32191" y="151066"/>
                </a:cxn>
                <a:cxn ang="0">
                  <a:pos x="93271" y="163003"/>
                </a:cxn>
                <a:cxn ang="0">
                  <a:pos x="184065" y="163003"/>
                </a:cxn>
                <a:cxn ang="0">
                  <a:pos x="184065" y="139541"/>
                </a:cxn>
                <a:cxn ang="0">
                  <a:pos x="172097" y="46514"/>
                </a:cxn>
                <a:cxn ang="0">
                  <a:pos x="160541" y="11525"/>
                </a:cxn>
                <a:cxn ang="0">
                  <a:pos x="184065" y="11525"/>
                </a:cxn>
                <a:cxn ang="0">
                  <a:pos x="172097" y="46514"/>
                </a:cxn>
                <a:cxn ang="0">
                  <a:pos x="113906" y="46514"/>
                </a:cxn>
                <a:cxn ang="0">
                  <a:pos x="102350" y="11525"/>
                </a:cxn>
                <a:cxn ang="0">
                  <a:pos x="125461" y="11525"/>
                </a:cxn>
                <a:cxn ang="0">
                  <a:pos x="113906" y="46514"/>
                </a:cxn>
                <a:cxn ang="0">
                  <a:pos x="55715" y="46514"/>
                </a:cxn>
                <a:cxn ang="0">
                  <a:pos x="43746" y="11525"/>
                </a:cxn>
                <a:cxn ang="0">
                  <a:pos x="67270" y="11525"/>
                </a:cxn>
                <a:cxn ang="0">
                  <a:pos x="55715" y="46514"/>
                </a:cxn>
              </a:cxnLst>
              <a:rect l="0" t="0" r="0" b="0"/>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w="9525">
              <a:noFill/>
            </a:ln>
          </p:spPr>
          <p:txBody>
            <a:bodyPr/>
            <a:lstStyle/>
            <a:p>
              <a:endParaRPr lang="zh-CN" altLang="en-US"/>
            </a:p>
          </p:txBody>
        </p:sp>
      </p:grpSp>
      <p:grpSp>
        <p:nvGrpSpPr>
          <p:cNvPr id="19464" name="组合 32"/>
          <p:cNvGrpSpPr/>
          <p:nvPr/>
        </p:nvGrpSpPr>
        <p:grpSpPr>
          <a:xfrm>
            <a:off x="4400550" y="1852613"/>
            <a:ext cx="431800" cy="431800"/>
            <a:chOff x="0" y="0"/>
            <a:chExt cx="432048" cy="432048"/>
          </a:xfrm>
        </p:grpSpPr>
        <p:sp>
          <p:nvSpPr>
            <p:cNvPr id="19465" name="椭圆 65"/>
            <p:cNvSpPr/>
            <p:nvPr/>
          </p:nvSpPr>
          <p:spPr>
            <a:xfrm>
              <a:off x="0" y="0"/>
              <a:ext cx="432048" cy="432048"/>
            </a:xfrm>
            <a:prstGeom prst="ellipse">
              <a:avLst/>
            </a:prstGeom>
            <a:solidFill>
              <a:srgbClr val="F79600"/>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19466" name="Freeform 110"/>
            <p:cNvSpPr/>
            <p:nvPr/>
          </p:nvSpPr>
          <p:spPr>
            <a:xfrm>
              <a:off x="103078" y="91593"/>
              <a:ext cx="250679" cy="248862"/>
            </a:xfrm>
            <a:custGeom>
              <a:avLst/>
              <a:gdLst/>
              <a:ahLst/>
              <a:cxnLst>
                <a:cxn ang="0">
                  <a:pos x="250267" y="224885"/>
                </a:cxn>
                <a:cxn ang="0">
                  <a:pos x="250267" y="224885"/>
                </a:cxn>
                <a:cxn ang="0">
                  <a:pos x="226805" y="248449"/>
                </a:cxn>
                <a:cxn ang="0">
                  <a:pos x="209517" y="242661"/>
                </a:cxn>
                <a:cxn ang="0">
                  <a:pos x="142422" y="172384"/>
                </a:cxn>
                <a:cxn ang="0">
                  <a:pos x="93027" y="187267"/>
                </a:cxn>
                <a:cxn ang="0">
                  <a:pos x="0" y="93427"/>
                </a:cxn>
                <a:cxn ang="0">
                  <a:pos x="93027" y="0"/>
                </a:cxn>
                <a:cxn ang="0">
                  <a:pos x="186054" y="93427"/>
                </a:cxn>
                <a:cxn ang="0">
                  <a:pos x="174529" y="140553"/>
                </a:cxn>
                <a:cxn ang="0">
                  <a:pos x="241623" y="207523"/>
                </a:cxn>
                <a:cxn ang="0">
                  <a:pos x="250267" y="224885"/>
                </a:cxn>
                <a:cxn ang="0">
                  <a:pos x="93027" y="23563"/>
                </a:cxn>
                <a:cxn ang="0">
                  <a:pos x="93027" y="23563"/>
                </a:cxn>
                <a:cxn ang="0">
                  <a:pos x="23051" y="93427"/>
                </a:cxn>
                <a:cxn ang="0">
                  <a:pos x="93027" y="163703"/>
                </a:cxn>
                <a:cxn ang="0">
                  <a:pos x="163003" y="93427"/>
                </a:cxn>
                <a:cxn ang="0">
                  <a:pos x="93027" y="23563"/>
                </a:cxn>
                <a:cxn ang="0">
                  <a:pos x="133778" y="105415"/>
                </a:cxn>
                <a:cxn ang="0">
                  <a:pos x="133778" y="105415"/>
                </a:cxn>
                <a:cxn ang="0">
                  <a:pos x="104552" y="105415"/>
                </a:cxn>
                <a:cxn ang="0">
                  <a:pos x="104552" y="131459"/>
                </a:cxn>
                <a:cxn ang="0">
                  <a:pos x="93027" y="143447"/>
                </a:cxn>
                <a:cxn ang="0">
                  <a:pos x="81502" y="131459"/>
                </a:cxn>
                <a:cxn ang="0">
                  <a:pos x="81502" y="105415"/>
                </a:cxn>
                <a:cxn ang="0">
                  <a:pos x="55158" y="105415"/>
                </a:cxn>
                <a:cxn ang="0">
                  <a:pos x="43632" y="93427"/>
                </a:cxn>
                <a:cxn ang="0">
                  <a:pos x="55158" y="81852"/>
                </a:cxn>
                <a:cxn ang="0">
                  <a:pos x="81502" y="81852"/>
                </a:cxn>
                <a:cxn ang="0">
                  <a:pos x="81502" y="52501"/>
                </a:cxn>
                <a:cxn ang="0">
                  <a:pos x="93027" y="40926"/>
                </a:cxn>
                <a:cxn ang="0">
                  <a:pos x="104552" y="52501"/>
                </a:cxn>
                <a:cxn ang="0">
                  <a:pos x="104552" y="81852"/>
                </a:cxn>
                <a:cxn ang="0">
                  <a:pos x="133778" y="81852"/>
                </a:cxn>
                <a:cxn ang="0">
                  <a:pos x="145303" y="93427"/>
                </a:cxn>
                <a:cxn ang="0">
                  <a:pos x="133778" y="105415"/>
                </a:cxn>
              </a:cxnLst>
              <a:rect l="0" t="0" r="0" b="0"/>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w="9525">
              <a:noFill/>
            </a:ln>
          </p:spPr>
          <p:txBody>
            <a:bodyPr/>
            <a:lstStyle/>
            <a:p>
              <a:endParaRPr lang="zh-CN" altLang="en-US"/>
            </a:p>
          </p:txBody>
        </p:sp>
      </p:grpSp>
      <p:grpSp>
        <p:nvGrpSpPr>
          <p:cNvPr id="19467" name="组合 35"/>
          <p:cNvGrpSpPr/>
          <p:nvPr/>
        </p:nvGrpSpPr>
        <p:grpSpPr>
          <a:xfrm>
            <a:off x="5049838" y="1851025"/>
            <a:ext cx="433387" cy="433388"/>
            <a:chOff x="0" y="0"/>
            <a:chExt cx="432833" cy="432834"/>
          </a:xfrm>
        </p:grpSpPr>
        <p:sp>
          <p:nvSpPr>
            <p:cNvPr id="19468" name="椭圆 36"/>
            <p:cNvSpPr/>
            <p:nvPr/>
          </p:nvSpPr>
          <p:spPr>
            <a:xfrm>
              <a:off x="0" y="0"/>
              <a:ext cx="432833" cy="432834"/>
            </a:xfrm>
            <a:prstGeom prst="ellipse">
              <a:avLst/>
            </a:prstGeom>
            <a:solidFill>
              <a:srgbClr val="7F7F7F"/>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19469" name="Freeform 16"/>
            <p:cNvSpPr/>
            <p:nvPr/>
          </p:nvSpPr>
          <p:spPr>
            <a:xfrm>
              <a:off x="118324" y="102885"/>
              <a:ext cx="196183" cy="227065"/>
            </a:xfrm>
            <a:custGeom>
              <a:avLst/>
              <a:gdLst/>
              <a:ahLst/>
              <a:cxnLst>
                <a:cxn ang="0">
                  <a:pos x="184206" y="226654"/>
                </a:cxn>
                <a:cxn ang="0">
                  <a:pos x="184206" y="226654"/>
                </a:cxn>
                <a:cxn ang="0">
                  <a:pos x="172228" y="226654"/>
                </a:cxn>
                <a:cxn ang="0">
                  <a:pos x="172228" y="0"/>
                </a:cxn>
                <a:cxn ang="0">
                  <a:pos x="184206" y="0"/>
                </a:cxn>
                <a:cxn ang="0">
                  <a:pos x="195770" y="11518"/>
                </a:cxn>
                <a:cxn ang="0">
                  <a:pos x="195770" y="215136"/>
                </a:cxn>
                <a:cxn ang="0">
                  <a:pos x="184206" y="226654"/>
                </a:cxn>
                <a:cxn ang="0">
                  <a:pos x="23542" y="215136"/>
                </a:cxn>
                <a:cxn ang="0">
                  <a:pos x="23542" y="215136"/>
                </a:cxn>
                <a:cxn ang="0">
                  <a:pos x="23542" y="203618"/>
                </a:cxn>
                <a:cxn ang="0">
                  <a:pos x="43780" y="203618"/>
                </a:cxn>
                <a:cxn ang="0">
                  <a:pos x="67322" y="180171"/>
                </a:cxn>
                <a:cxn ang="0">
                  <a:pos x="43780" y="156724"/>
                </a:cxn>
                <a:cxn ang="0">
                  <a:pos x="23542" y="156724"/>
                </a:cxn>
                <a:cxn ang="0">
                  <a:pos x="23542" y="136568"/>
                </a:cxn>
                <a:cxn ang="0">
                  <a:pos x="43780" y="136568"/>
                </a:cxn>
                <a:cxn ang="0">
                  <a:pos x="67322" y="113121"/>
                </a:cxn>
                <a:cxn ang="0">
                  <a:pos x="43780" y="90086"/>
                </a:cxn>
                <a:cxn ang="0">
                  <a:pos x="23542" y="90086"/>
                </a:cxn>
                <a:cxn ang="0">
                  <a:pos x="23542" y="69518"/>
                </a:cxn>
                <a:cxn ang="0">
                  <a:pos x="43780" y="69518"/>
                </a:cxn>
                <a:cxn ang="0">
                  <a:pos x="67322" y="46483"/>
                </a:cxn>
                <a:cxn ang="0">
                  <a:pos x="43780" y="23036"/>
                </a:cxn>
                <a:cxn ang="0">
                  <a:pos x="23542" y="23036"/>
                </a:cxn>
                <a:cxn ang="0">
                  <a:pos x="23542" y="11518"/>
                </a:cxn>
                <a:cxn ang="0">
                  <a:pos x="35106" y="0"/>
                </a:cxn>
                <a:cxn ang="0">
                  <a:pos x="160664" y="0"/>
                </a:cxn>
                <a:cxn ang="0">
                  <a:pos x="160664" y="226654"/>
                </a:cxn>
                <a:cxn ang="0">
                  <a:pos x="35106" y="226654"/>
                </a:cxn>
                <a:cxn ang="0">
                  <a:pos x="23542" y="215136"/>
                </a:cxn>
                <a:cxn ang="0">
                  <a:pos x="55757" y="46483"/>
                </a:cxn>
                <a:cxn ang="0">
                  <a:pos x="55757" y="46483"/>
                </a:cxn>
                <a:cxn ang="0">
                  <a:pos x="43780" y="58000"/>
                </a:cxn>
                <a:cxn ang="0">
                  <a:pos x="11977" y="58000"/>
                </a:cxn>
                <a:cxn ang="0">
                  <a:pos x="0" y="46483"/>
                </a:cxn>
                <a:cxn ang="0">
                  <a:pos x="11977" y="34965"/>
                </a:cxn>
                <a:cxn ang="0">
                  <a:pos x="43780" y="34965"/>
                </a:cxn>
                <a:cxn ang="0">
                  <a:pos x="55757" y="46483"/>
                </a:cxn>
                <a:cxn ang="0">
                  <a:pos x="11977" y="101603"/>
                </a:cxn>
                <a:cxn ang="0">
                  <a:pos x="11977" y="101603"/>
                </a:cxn>
                <a:cxn ang="0">
                  <a:pos x="43780" y="101603"/>
                </a:cxn>
                <a:cxn ang="0">
                  <a:pos x="55757" y="113121"/>
                </a:cxn>
                <a:cxn ang="0">
                  <a:pos x="43780" y="125050"/>
                </a:cxn>
                <a:cxn ang="0">
                  <a:pos x="11977" y="125050"/>
                </a:cxn>
                <a:cxn ang="0">
                  <a:pos x="0" y="113121"/>
                </a:cxn>
                <a:cxn ang="0">
                  <a:pos x="11977" y="101603"/>
                </a:cxn>
                <a:cxn ang="0">
                  <a:pos x="11977" y="168653"/>
                </a:cxn>
                <a:cxn ang="0">
                  <a:pos x="11977" y="168653"/>
                </a:cxn>
                <a:cxn ang="0">
                  <a:pos x="43780" y="168653"/>
                </a:cxn>
                <a:cxn ang="0">
                  <a:pos x="55757" y="180171"/>
                </a:cxn>
                <a:cxn ang="0">
                  <a:pos x="43780" y="191689"/>
                </a:cxn>
                <a:cxn ang="0">
                  <a:pos x="11977" y="191689"/>
                </a:cxn>
                <a:cxn ang="0">
                  <a:pos x="0" y="180171"/>
                </a:cxn>
                <a:cxn ang="0">
                  <a:pos x="11977" y="168653"/>
                </a:cxn>
              </a:cxnLst>
              <a:rect l="0" t="0" r="0" b="0"/>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w="9525">
              <a:noFill/>
            </a:ln>
          </p:spPr>
          <p:txBody>
            <a:bodyPr/>
            <a:lstStyle/>
            <a:p>
              <a:endParaRPr lang="zh-CN" altLang="en-US"/>
            </a:p>
          </p:txBody>
        </p:sp>
      </p:grpSp>
      <p:grpSp>
        <p:nvGrpSpPr>
          <p:cNvPr id="19470" name="组合 38"/>
          <p:cNvGrpSpPr/>
          <p:nvPr/>
        </p:nvGrpSpPr>
        <p:grpSpPr>
          <a:xfrm>
            <a:off x="3105150" y="1851025"/>
            <a:ext cx="433388" cy="433388"/>
            <a:chOff x="0" y="0"/>
            <a:chExt cx="432833" cy="432834"/>
          </a:xfrm>
        </p:grpSpPr>
        <p:sp>
          <p:nvSpPr>
            <p:cNvPr id="19471" name="椭圆 16"/>
            <p:cNvSpPr/>
            <p:nvPr/>
          </p:nvSpPr>
          <p:spPr>
            <a:xfrm>
              <a:off x="0" y="0"/>
              <a:ext cx="432833" cy="432834"/>
            </a:xfrm>
            <a:prstGeom prst="ellipse">
              <a:avLst/>
            </a:prstGeom>
            <a:solidFill>
              <a:schemeClr val="accent1"/>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19472" name="Freeform 75"/>
            <p:cNvSpPr/>
            <p:nvPr/>
          </p:nvSpPr>
          <p:spPr>
            <a:xfrm>
              <a:off x="91984" y="111059"/>
              <a:ext cx="248863" cy="210716"/>
            </a:xfrm>
            <a:custGeom>
              <a:avLst/>
              <a:gdLst/>
              <a:ahLst/>
              <a:cxnLst>
                <a:cxn ang="0">
                  <a:pos x="236461" y="210303"/>
                </a:cxn>
                <a:cxn ang="0">
                  <a:pos x="236461" y="210303"/>
                </a:cxn>
                <a:cxn ang="0">
                  <a:pos x="11575" y="210303"/>
                </a:cxn>
                <a:cxn ang="0">
                  <a:pos x="0" y="198734"/>
                </a:cxn>
                <a:cxn ang="0">
                  <a:pos x="0" y="11569"/>
                </a:cxn>
                <a:cxn ang="0">
                  <a:pos x="11575" y="0"/>
                </a:cxn>
                <a:cxn ang="0">
                  <a:pos x="23150" y="11569"/>
                </a:cxn>
                <a:cxn ang="0">
                  <a:pos x="23150" y="160723"/>
                </a:cxn>
                <a:cxn ang="0">
                  <a:pos x="23150" y="186752"/>
                </a:cxn>
                <a:cxn ang="0">
                  <a:pos x="236461" y="186752"/>
                </a:cxn>
                <a:cxn ang="0">
                  <a:pos x="248450" y="198734"/>
                </a:cxn>
                <a:cxn ang="0">
                  <a:pos x="236461" y="210303"/>
                </a:cxn>
                <a:cxn ang="0">
                  <a:pos x="210417" y="175183"/>
                </a:cxn>
                <a:cxn ang="0">
                  <a:pos x="210417" y="175183"/>
                </a:cxn>
                <a:cxn ang="0">
                  <a:pos x="186854" y="175183"/>
                </a:cxn>
                <a:cxn ang="0">
                  <a:pos x="175279" y="163615"/>
                </a:cxn>
                <a:cxn ang="0">
                  <a:pos x="175279" y="81807"/>
                </a:cxn>
                <a:cxn ang="0">
                  <a:pos x="186854" y="70239"/>
                </a:cxn>
                <a:cxn ang="0">
                  <a:pos x="210417" y="70239"/>
                </a:cxn>
                <a:cxn ang="0">
                  <a:pos x="221992" y="81807"/>
                </a:cxn>
                <a:cxn ang="0">
                  <a:pos x="221992" y="163615"/>
                </a:cxn>
                <a:cxn ang="0">
                  <a:pos x="210417" y="175183"/>
                </a:cxn>
                <a:cxn ang="0">
                  <a:pos x="143034" y="175183"/>
                </a:cxn>
                <a:cxn ang="0">
                  <a:pos x="143034" y="175183"/>
                </a:cxn>
                <a:cxn ang="0">
                  <a:pos x="119884" y="175183"/>
                </a:cxn>
                <a:cxn ang="0">
                  <a:pos x="107896" y="163615"/>
                </a:cxn>
                <a:cxn ang="0">
                  <a:pos x="107896" y="35119"/>
                </a:cxn>
                <a:cxn ang="0">
                  <a:pos x="119884" y="23551"/>
                </a:cxn>
                <a:cxn ang="0">
                  <a:pos x="143034" y="23551"/>
                </a:cxn>
                <a:cxn ang="0">
                  <a:pos x="154609" y="35119"/>
                </a:cxn>
                <a:cxn ang="0">
                  <a:pos x="154609" y="163615"/>
                </a:cxn>
                <a:cxn ang="0">
                  <a:pos x="143034" y="175183"/>
                </a:cxn>
                <a:cxn ang="0">
                  <a:pos x="78958" y="175183"/>
                </a:cxn>
                <a:cxn ang="0">
                  <a:pos x="78958" y="175183"/>
                </a:cxn>
                <a:cxn ang="0">
                  <a:pos x="55395" y="175183"/>
                </a:cxn>
                <a:cxn ang="0">
                  <a:pos x="43820" y="163615"/>
                </a:cxn>
                <a:cxn ang="0">
                  <a:pos x="43820" y="140064"/>
                </a:cxn>
                <a:cxn ang="0">
                  <a:pos x="55395" y="128495"/>
                </a:cxn>
                <a:cxn ang="0">
                  <a:pos x="78958" y="128495"/>
                </a:cxn>
                <a:cxn ang="0">
                  <a:pos x="90533" y="140064"/>
                </a:cxn>
                <a:cxn ang="0">
                  <a:pos x="90533" y="163615"/>
                </a:cxn>
                <a:cxn ang="0">
                  <a:pos x="78958" y="175183"/>
                </a:cxn>
              </a:cxnLst>
              <a:rect l="0" t="0" r="0" b="0"/>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w="9525">
              <a:noFill/>
            </a:ln>
          </p:spPr>
          <p:txBody>
            <a:bodyPr/>
            <a:lstStyle/>
            <a:p>
              <a:endParaRPr lang="zh-CN" altLang="en-US"/>
            </a:p>
          </p:txBody>
        </p:sp>
      </p:grpSp>
      <p:grpSp>
        <p:nvGrpSpPr>
          <p:cNvPr id="19473" name="组合 42"/>
          <p:cNvGrpSpPr/>
          <p:nvPr/>
        </p:nvGrpSpPr>
        <p:grpSpPr>
          <a:xfrm>
            <a:off x="3752850" y="1851025"/>
            <a:ext cx="433388" cy="433388"/>
            <a:chOff x="0" y="0"/>
            <a:chExt cx="432833" cy="432834"/>
          </a:xfrm>
        </p:grpSpPr>
        <p:sp>
          <p:nvSpPr>
            <p:cNvPr id="19474" name="椭圆 16"/>
            <p:cNvSpPr/>
            <p:nvPr/>
          </p:nvSpPr>
          <p:spPr>
            <a:xfrm>
              <a:off x="0" y="0"/>
              <a:ext cx="432833" cy="432834"/>
            </a:xfrm>
            <a:prstGeom prst="ellipse">
              <a:avLst/>
            </a:prstGeom>
            <a:solidFill>
              <a:srgbClr val="3992DB"/>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19475" name="Freeform 84"/>
            <p:cNvSpPr/>
            <p:nvPr/>
          </p:nvSpPr>
          <p:spPr>
            <a:xfrm>
              <a:off x="101594" y="91986"/>
              <a:ext cx="248863" cy="248863"/>
            </a:xfrm>
            <a:custGeom>
              <a:avLst/>
              <a:gdLst/>
              <a:ahLst/>
              <a:cxnLst>
                <a:cxn ang="0">
                  <a:pos x="137247" y="110790"/>
                </a:cxn>
                <a:cxn ang="0">
                  <a:pos x="137247" y="110790"/>
                </a:cxn>
                <a:cxn ang="0">
                  <a:pos x="137247" y="0"/>
                </a:cxn>
                <a:cxn ang="0">
                  <a:pos x="248450" y="110790"/>
                </a:cxn>
                <a:cxn ang="0">
                  <a:pos x="137247" y="110790"/>
                </a:cxn>
                <a:cxn ang="0">
                  <a:pos x="114097" y="248450"/>
                </a:cxn>
                <a:cxn ang="0">
                  <a:pos x="114097" y="248450"/>
                </a:cxn>
                <a:cxn ang="0">
                  <a:pos x="0" y="134353"/>
                </a:cxn>
                <a:cxn ang="0">
                  <a:pos x="114097" y="23150"/>
                </a:cxn>
                <a:cxn ang="0">
                  <a:pos x="114097" y="134353"/>
                </a:cxn>
                <a:cxn ang="0">
                  <a:pos x="224886" y="134353"/>
                </a:cxn>
                <a:cxn ang="0">
                  <a:pos x="114097" y="248450"/>
                </a:cxn>
              </a:cxnLst>
              <a:rect l="0" t="0" r="0" b="0"/>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w="9525">
              <a:noFill/>
            </a:ln>
          </p:spPr>
          <p:txBody>
            <a:bodyPr/>
            <a:lstStyle/>
            <a:p>
              <a:endParaRPr lang="zh-CN" altLang="en-US"/>
            </a:p>
          </p:txBody>
        </p:sp>
      </p:grpSp>
      <p:pic>
        <p:nvPicPr>
          <p:cNvPr id="19476" name="Picture 21"/>
          <p:cNvPicPr>
            <a:picLocks noChangeAspect="1"/>
          </p:cNvPicPr>
          <p:nvPr/>
        </p:nvPicPr>
        <p:blipFill>
          <a:blip r:embed="rId2"/>
          <a:stretch>
            <a:fillRect/>
          </a:stretch>
        </p:blipFill>
        <p:spPr>
          <a:xfrm>
            <a:off x="7164388" y="4587875"/>
            <a:ext cx="1905000" cy="450850"/>
          </a:xfrm>
          <a:prstGeom prst="rect">
            <a:avLst/>
          </a:prstGeom>
          <a:noFill/>
          <a:ln w="9525">
            <a:noFill/>
          </a:ln>
        </p:spPr>
      </p:pic>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722" name="直接连接符 2"/>
          <p:cNvCxnSpPr>
            <a:cxnSpLocks noChangeShapeType="1"/>
          </p:cNvCxnSpPr>
          <p:nvPr/>
        </p:nvCxnSpPr>
        <p:spPr bwMode="auto">
          <a:xfrm>
            <a:off x="0" y="589360"/>
            <a:ext cx="9144000" cy="0"/>
          </a:xfrm>
          <a:prstGeom prst="line">
            <a:avLst/>
          </a:prstGeom>
          <a:noFill/>
          <a:ln w="19050">
            <a:solidFill>
              <a:srgbClr val="0054A8"/>
            </a:solidFill>
            <a:round/>
          </a:ln>
        </p:spPr>
      </p:cxnSp>
      <p:sp>
        <p:nvSpPr>
          <p:cNvPr id="58" name="文本框 1"/>
          <p:cNvSpPr txBox="1">
            <a:spLocks noChangeArrowheads="1"/>
          </p:cNvSpPr>
          <p:nvPr/>
        </p:nvSpPr>
        <p:spPr bwMode="auto">
          <a:xfrm>
            <a:off x="178564" y="160718"/>
            <a:ext cx="4232702" cy="691515"/>
          </a:xfrm>
          <a:prstGeom prst="rect">
            <a:avLst/>
          </a:prstGeom>
          <a:noFill/>
          <a:ln w="9525">
            <a:noFill/>
            <a:miter lim="800000"/>
          </a:ln>
        </p:spPr>
        <p:txBody>
          <a:bodyPr wrap="square">
            <a:spAutoFit/>
          </a:bodyPr>
          <a:lstStyle/>
          <a:p>
            <a:r>
              <a:rPr lang="zh-CN" altLang="en-US" sz="2100" b="1" dirty="0" smtClean="0">
                <a:latin typeface="微软雅黑" panose="020B0503020204020204" pitchFamily="34" charset="-122"/>
                <a:ea typeface="微软雅黑" panose="020B0503020204020204" pitchFamily="34" charset="-122"/>
                <a:sym typeface="华文楷体" panose="02010600040101010101" pitchFamily="2" charset="-122"/>
              </a:rPr>
              <a:t>一、</a:t>
            </a:r>
            <a:r>
              <a:rPr lang="en-US" altLang="zh-CN" sz="2100" b="1" dirty="0" smtClean="0">
                <a:latin typeface="微软雅黑" panose="020B0503020204020204" pitchFamily="34" charset="-122"/>
                <a:ea typeface="微软雅黑" panose="020B0503020204020204" pitchFamily="34" charset="-122"/>
                <a:sym typeface="华文楷体" panose="02010600040101010101" pitchFamily="2" charset="-122"/>
              </a:rPr>
              <a:t>2018</a:t>
            </a:r>
            <a:r>
              <a:rPr lang="zh-CN" altLang="en-US" sz="2100" b="1" dirty="0" smtClean="0">
                <a:latin typeface="微软雅黑" panose="020B0503020204020204" pitchFamily="34" charset="-122"/>
                <a:ea typeface="微软雅黑" panose="020B0503020204020204" pitchFamily="34" charset="-122"/>
                <a:sym typeface="华文楷体" panose="02010600040101010101" pitchFamily="2" charset="-122"/>
              </a:rPr>
              <a:t>年宏观形势</a:t>
            </a:r>
            <a:r>
              <a:rPr lang="zh-CN" altLang="en-US" sz="2100" b="1" dirty="0">
                <a:latin typeface="微软雅黑" panose="020B0503020204020204" pitchFamily="34" charset="-122"/>
                <a:ea typeface="微软雅黑" panose="020B0503020204020204" pitchFamily="34" charset="-122"/>
                <a:sym typeface="华文楷体" panose="02010600040101010101" pitchFamily="2" charset="-122"/>
              </a:rPr>
              <a:t>分析</a:t>
            </a:r>
          </a:p>
          <a:p>
            <a:endParaRPr lang="zh-CN" altLang="en-US" sz="1800" b="1" dirty="0">
              <a:latin typeface="微软雅黑" panose="020B0503020204020204" pitchFamily="34" charset="-122"/>
              <a:ea typeface="微软雅黑" panose="020B0503020204020204" pitchFamily="34" charset="-122"/>
            </a:endParaRPr>
          </a:p>
        </p:txBody>
      </p:sp>
      <p:sp>
        <p:nvSpPr>
          <p:cNvPr id="59" name="Rectangle 2"/>
          <p:cNvSpPr>
            <a:spLocks noChangeArrowheads="1"/>
          </p:cNvSpPr>
          <p:nvPr/>
        </p:nvSpPr>
        <p:spPr bwMode="auto">
          <a:xfrm>
            <a:off x="0" y="578355"/>
            <a:ext cx="3339695" cy="506730"/>
          </a:xfrm>
          <a:prstGeom prst="rect">
            <a:avLst/>
          </a:prstGeom>
          <a:noFill/>
          <a:ln w="9525">
            <a:noFill/>
            <a:miter lim="800000"/>
          </a:ln>
        </p:spPr>
        <p:txBody>
          <a:bodyPr wrap="square" anchor="ctr">
            <a:spAutoFit/>
          </a:bodyPr>
          <a:lstStyle/>
          <a:p>
            <a:pPr>
              <a:lnSpc>
                <a:spcPct val="150000"/>
              </a:lnSpc>
              <a:spcBef>
                <a:spcPct val="20000"/>
              </a:spcBef>
              <a:buClr>
                <a:schemeClr val="accent1"/>
              </a:buClr>
              <a:buSzPct val="50000"/>
              <a:buFont typeface="Wingdings 2" panose="05020102010507070707" pitchFamily="18" charset="2"/>
              <a:buNone/>
            </a:pPr>
            <a:r>
              <a:rPr lang="zh-CN" altLang="en-US" sz="1800" b="1" dirty="0">
                <a:latin typeface="微软雅黑" panose="020B0503020204020204" pitchFamily="34" charset="-122"/>
                <a:ea typeface="微软雅黑" panose="020B0503020204020204" pitchFamily="34" charset="-122"/>
              </a:rPr>
              <a:t>（一）</a:t>
            </a:r>
            <a:r>
              <a:rPr lang="zh-CN" altLang="en-US" sz="1800" b="1" dirty="0" smtClean="0">
                <a:latin typeface="微软雅黑" panose="020B0503020204020204" pitchFamily="34" charset="-122"/>
                <a:ea typeface="微软雅黑" panose="020B0503020204020204" pitchFamily="34" charset="-122"/>
              </a:rPr>
              <a:t>国际经济</a:t>
            </a:r>
            <a:r>
              <a:rPr lang="zh-CN" altLang="en-US" sz="1800" b="1" dirty="0">
                <a:latin typeface="微软雅黑" panose="020B0503020204020204" pitchFamily="34" charset="-122"/>
                <a:ea typeface="微软雅黑" panose="020B0503020204020204" pitchFamily="34" charset="-122"/>
              </a:rPr>
              <a:t>形势分析</a:t>
            </a:r>
            <a:endParaRPr lang="en-US" altLang="zh-CN" sz="1800" b="1" dirty="0">
              <a:latin typeface="微软雅黑" panose="020B0503020204020204" pitchFamily="34" charset="-122"/>
              <a:ea typeface="微软雅黑" panose="020B0503020204020204" pitchFamily="34" charset="-122"/>
            </a:endParaRPr>
          </a:p>
        </p:txBody>
      </p:sp>
      <p:sp>
        <p:nvSpPr>
          <p:cNvPr id="61" name="矩形 5"/>
          <p:cNvSpPr>
            <a:spLocks noChangeArrowheads="1"/>
          </p:cNvSpPr>
          <p:nvPr/>
        </p:nvSpPr>
        <p:spPr bwMode="auto">
          <a:xfrm>
            <a:off x="571472" y="1571618"/>
            <a:ext cx="8090354" cy="1441450"/>
          </a:xfrm>
          <a:prstGeom prst="rect">
            <a:avLst/>
          </a:prstGeom>
          <a:noFill/>
          <a:ln w="9525">
            <a:noFill/>
            <a:miter lim="800000"/>
          </a:ln>
        </p:spPr>
        <p:txBody>
          <a:bodyPr wrap="square">
            <a:spAutoFit/>
          </a:bodyPr>
          <a:lstStyle/>
          <a:p>
            <a:pPr algn="just">
              <a:lnSpc>
                <a:spcPct val="150000"/>
              </a:lnSpc>
            </a:pPr>
            <a:r>
              <a:rPr lang="en-US" altLang="zh-CN" sz="1200" dirty="0">
                <a:latin typeface="微软雅黑" panose="020B0503020204020204" pitchFamily="34" charset="-122"/>
                <a:ea typeface="微软雅黑" panose="020B0503020204020204" pitchFamily="34" charset="-122"/>
              </a:rPr>
              <a:t>GDP</a:t>
            </a:r>
            <a:r>
              <a:rPr lang="zh-CN" altLang="en-US" sz="1200" dirty="0">
                <a:latin typeface="微软雅黑" panose="020B0503020204020204" pitchFamily="34" charset="-122"/>
                <a:ea typeface="微软雅黑" panose="020B0503020204020204" pitchFamily="34" charset="-122"/>
              </a:rPr>
              <a:t>情况</a:t>
            </a:r>
          </a:p>
          <a:p>
            <a:pPr algn="just">
              <a:lnSpc>
                <a:spcPct val="150000"/>
              </a:lnSpc>
            </a:pPr>
            <a:r>
              <a:rPr lang="zh-CN" altLang="en-US" sz="1200" b="1" dirty="0">
                <a:latin typeface="微软雅黑" panose="020B0503020204020204" pitchFamily="34" charset="-122"/>
                <a:ea typeface="微软雅黑" panose="020B0503020204020204" pitchFamily="34" charset="-122"/>
              </a:rPr>
              <a:t>美国</a:t>
            </a:r>
            <a:r>
              <a:rPr lang="zh-CN" altLang="en-US" sz="1200" dirty="0">
                <a:latin typeface="微软雅黑" panose="020B0503020204020204" pitchFamily="34" charset="-122"/>
                <a:ea typeface="微软雅黑" panose="020B0503020204020204" pitchFamily="34" charset="-122"/>
              </a:rPr>
              <a:t>：</a:t>
            </a:r>
            <a:r>
              <a:rPr lang="en-US" altLang="zh-CN" sz="1200" dirty="0">
                <a:latin typeface="微软雅黑" panose="020B0503020204020204" pitchFamily="34" charset="-122"/>
                <a:ea typeface="微软雅黑" panose="020B0503020204020204" pitchFamily="34" charset="-122"/>
              </a:rPr>
              <a:t>2017</a:t>
            </a:r>
            <a:r>
              <a:rPr lang="zh-CN" altLang="en-US" sz="1200" dirty="0">
                <a:latin typeface="微软雅黑" panose="020B0503020204020204" pitchFamily="34" charset="-122"/>
                <a:ea typeface="微软雅黑" panose="020B0503020204020204" pitchFamily="34" charset="-122"/>
              </a:rPr>
              <a:t>年</a:t>
            </a:r>
            <a:r>
              <a:rPr sz="1200" dirty="0">
                <a:latin typeface="微软雅黑" panose="020B0503020204020204" pitchFamily="34" charset="-122"/>
                <a:ea typeface="微软雅黑" panose="020B0503020204020204" pitchFamily="34" charset="-122"/>
              </a:rPr>
              <a:t>同比增长4.1％</a:t>
            </a:r>
            <a:r>
              <a:rPr lang="zh-CN" altLang="en-US" sz="1200" dirty="0">
                <a:latin typeface="微软雅黑" panose="020B0503020204020204" pitchFamily="34" charset="-122"/>
                <a:ea typeface="微软雅黑" panose="020B0503020204020204" pitchFamily="34" charset="-122"/>
              </a:rPr>
              <a:t>，较上年</a:t>
            </a:r>
            <a:r>
              <a:rPr lang="zh-CN" altLang="en-US" sz="1200" dirty="0" smtClean="0">
                <a:latin typeface="微软雅黑" panose="020B0503020204020204" pitchFamily="34" charset="-122"/>
                <a:ea typeface="微软雅黑" panose="020B0503020204020204" pitchFamily="34" charset="-122"/>
              </a:rPr>
              <a:t>加快</a:t>
            </a:r>
            <a:r>
              <a:rPr lang="en-US" altLang="zh-CN" sz="1200" dirty="0">
                <a:latin typeface="微软雅黑" panose="020B0503020204020204" pitchFamily="34" charset="-122"/>
                <a:ea typeface="微软雅黑" panose="020B0503020204020204" pitchFamily="34" charset="-122"/>
              </a:rPr>
              <a:t>0.8</a:t>
            </a:r>
            <a:r>
              <a:rPr lang="zh-CN" altLang="en-US" sz="1200" dirty="0">
                <a:latin typeface="微软雅黑" panose="020B0503020204020204" pitchFamily="34" charset="-122"/>
                <a:ea typeface="微软雅黑" panose="020B0503020204020204" pitchFamily="34" charset="-122"/>
              </a:rPr>
              <a:t>个百分点，总体经济复苏态势</a:t>
            </a:r>
            <a:r>
              <a:rPr lang="zh-CN" altLang="en-US" sz="1200" dirty="0" smtClean="0">
                <a:latin typeface="微软雅黑" panose="020B0503020204020204" pitchFamily="34" charset="-122"/>
                <a:ea typeface="微软雅黑" panose="020B0503020204020204" pitchFamily="34" charset="-122"/>
              </a:rPr>
              <a:t>良好。</a:t>
            </a:r>
            <a:endParaRPr lang="zh-CN" altLang="en-US" sz="1200" dirty="0">
              <a:latin typeface="微软雅黑" panose="020B0503020204020204" pitchFamily="34" charset="-122"/>
              <a:ea typeface="微软雅黑" panose="020B0503020204020204" pitchFamily="34" charset="-122"/>
            </a:endParaRPr>
          </a:p>
          <a:p>
            <a:pPr algn="just">
              <a:lnSpc>
                <a:spcPct val="150000"/>
              </a:lnSpc>
            </a:pPr>
            <a:r>
              <a:rPr lang="zh-CN" altLang="en-US" sz="1200" b="1" dirty="0">
                <a:latin typeface="微软雅黑" panose="020B0503020204020204" pitchFamily="34" charset="-122"/>
                <a:ea typeface="微软雅黑" panose="020B0503020204020204" pitchFamily="34" charset="-122"/>
              </a:rPr>
              <a:t>欧元区</a:t>
            </a:r>
            <a:r>
              <a:rPr lang="zh-CN" altLang="en-US" sz="1200" dirty="0">
                <a:latin typeface="微软雅黑" panose="020B0503020204020204" pitchFamily="34" charset="-122"/>
                <a:ea typeface="微软雅黑" panose="020B0503020204020204" pitchFamily="34" charset="-122"/>
              </a:rPr>
              <a:t>：</a:t>
            </a:r>
            <a:r>
              <a:rPr lang="en-US" altLang="zh-CN" sz="1200" dirty="0">
                <a:latin typeface="微软雅黑" panose="020B0503020204020204" pitchFamily="34" charset="-122"/>
                <a:ea typeface="微软雅黑" panose="020B0503020204020204" pitchFamily="34" charset="-122"/>
                <a:sym typeface="+mn-ea"/>
              </a:rPr>
              <a:t>2017</a:t>
            </a:r>
            <a:r>
              <a:rPr lang="zh-CN" altLang="en-US" sz="1200" dirty="0">
                <a:latin typeface="微软雅黑" panose="020B0503020204020204" pitchFamily="34" charset="-122"/>
                <a:ea typeface="微软雅黑" panose="020B0503020204020204" pitchFamily="34" charset="-122"/>
                <a:sym typeface="+mn-ea"/>
              </a:rPr>
              <a:t>年</a:t>
            </a:r>
            <a:r>
              <a:rPr lang="zh-CN" altLang="en-US" sz="1200" dirty="0">
                <a:latin typeface="微软雅黑" panose="020B0503020204020204" pitchFamily="34" charset="-122"/>
                <a:ea typeface="微软雅黑" panose="020B0503020204020204" pitchFamily="34" charset="-122"/>
              </a:rPr>
              <a:t>同比增长</a:t>
            </a:r>
            <a:r>
              <a:rPr lang="en-US" altLang="zh-CN" sz="1200" dirty="0">
                <a:latin typeface="微软雅黑" panose="020B0503020204020204" pitchFamily="34" charset="-122"/>
                <a:ea typeface="微软雅黑" panose="020B0503020204020204" pitchFamily="34" charset="-122"/>
              </a:rPr>
              <a:t>2.5%</a:t>
            </a:r>
            <a:r>
              <a:rPr lang="zh-CN" altLang="en-US" sz="1200" dirty="0">
                <a:latin typeface="微软雅黑" panose="020B0503020204020204" pitchFamily="34" charset="-122"/>
                <a:ea typeface="微软雅黑" panose="020B0503020204020204" pitchFamily="34" charset="-122"/>
              </a:rPr>
              <a:t>，较上年加快</a:t>
            </a:r>
            <a:r>
              <a:rPr lang="en-US" altLang="zh-CN" sz="1200" dirty="0">
                <a:latin typeface="微软雅黑" panose="020B0503020204020204" pitchFamily="34" charset="-122"/>
                <a:ea typeface="微软雅黑" panose="020B0503020204020204" pitchFamily="34" charset="-122"/>
              </a:rPr>
              <a:t>0.6</a:t>
            </a:r>
            <a:r>
              <a:rPr lang="zh-CN" altLang="en-US" sz="1200" dirty="0">
                <a:latin typeface="微软雅黑" panose="020B0503020204020204" pitchFamily="34" charset="-122"/>
                <a:ea typeface="微软雅黑" panose="020B0503020204020204" pitchFamily="34" charset="-122"/>
              </a:rPr>
              <a:t>个百分点，创</a:t>
            </a:r>
            <a:r>
              <a:rPr lang="en-US" altLang="zh-CN" sz="1200" dirty="0">
                <a:latin typeface="微软雅黑" panose="020B0503020204020204" pitchFamily="34" charset="-122"/>
                <a:ea typeface="微软雅黑" panose="020B0503020204020204" pitchFamily="34" charset="-122"/>
              </a:rPr>
              <a:t>10</a:t>
            </a:r>
            <a:r>
              <a:rPr lang="zh-CN" altLang="en-US" sz="1200" dirty="0">
                <a:latin typeface="微软雅黑" panose="020B0503020204020204" pitchFamily="34" charset="-122"/>
                <a:ea typeface="微软雅黑" panose="020B0503020204020204" pitchFamily="34" charset="-122"/>
              </a:rPr>
              <a:t>年增长新高</a:t>
            </a:r>
            <a:r>
              <a:rPr lang="zh-CN" altLang="en-US" sz="1200" dirty="0" smtClean="0">
                <a:latin typeface="微软雅黑" panose="020B0503020204020204" pitchFamily="34" charset="-122"/>
                <a:ea typeface="微软雅黑" panose="020B0503020204020204" pitchFamily="34" charset="-122"/>
              </a:rPr>
              <a:t>。</a:t>
            </a:r>
            <a:endParaRPr lang="zh-CN" altLang="en-US" sz="1200" dirty="0">
              <a:latin typeface="微软雅黑" panose="020B0503020204020204" pitchFamily="34" charset="-122"/>
              <a:ea typeface="微软雅黑" panose="020B0503020204020204" pitchFamily="34" charset="-122"/>
            </a:endParaRPr>
          </a:p>
          <a:p>
            <a:pPr algn="just">
              <a:lnSpc>
                <a:spcPct val="150000"/>
              </a:lnSpc>
            </a:pPr>
            <a:r>
              <a:rPr lang="zh-CN" altLang="en-US" sz="1200" b="1" dirty="0">
                <a:latin typeface="微软雅黑" panose="020B0503020204020204" pitchFamily="34" charset="-122"/>
                <a:ea typeface="微软雅黑" panose="020B0503020204020204" pitchFamily="34" charset="-122"/>
              </a:rPr>
              <a:t>日本</a:t>
            </a:r>
            <a:r>
              <a:rPr lang="zh-CN" altLang="en-US" sz="1200" dirty="0">
                <a:latin typeface="微软雅黑" panose="020B0503020204020204" pitchFamily="34" charset="-122"/>
                <a:ea typeface="微软雅黑" panose="020B0503020204020204" pitchFamily="34" charset="-122"/>
              </a:rPr>
              <a:t>：</a:t>
            </a:r>
            <a:r>
              <a:rPr lang="en-US" altLang="zh-CN" sz="1200" dirty="0">
                <a:latin typeface="微软雅黑" panose="020B0503020204020204" pitchFamily="34" charset="-122"/>
                <a:ea typeface="微软雅黑" panose="020B0503020204020204" pitchFamily="34" charset="-122"/>
                <a:sym typeface="+mn-ea"/>
              </a:rPr>
              <a:t>2017</a:t>
            </a:r>
            <a:r>
              <a:rPr lang="zh-CN" altLang="en-US" sz="1200" dirty="0">
                <a:latin typeface="微软雅黑" panose="020B0503020204020204" pitchFamily="34" charset="-122"/>
                <a:ea typeface="微软雅黑" panose="020B0503020204020204" pitchFamily="34" charset="-122"/>
                <a:sym typeface="+mn-ea"/>
              </a:rPr>
              <a:t>年</a:t>
            </a:r>
            <a:r>
              <a:rPr lang="zh-CN" altLang="en-US" sz="1200" dirty="0">
                <a:latin typeface="微软雅黑" panose="020B0503020204020204" pitchFamily="34" charset="-122"/>
                <a:ea typeface="微软雅黑" panose="020B0503020204020204" pitchFamily="34" charset="-122"/>
              </a:rPr>
              <a:t>同比增长</a:t>
            </a:r>
            <a:r>
              <a:rPr lang="en-US" altLang="zh-CN" sz="1200" dirty="0">
                <a:latin typeface="微软雅黑" panose="020B0503020204020204" pitchFamily="34" charset="-122"/>
                <a:ea typeface="微软雅黑" panose="020B0503020204020204" pitchFamily="34" charset="-122"/>
              </a:rPr>
              <a:t>1.6%</a:t>
            </a:r>
            <a:r>
              <a:rPr lang="zh-CN" altLang="en-US" sz="1200" dirty="0">
                <a:latin typeface="微软雅黑" panose="020B0503020204020204" pitchFamily="34" charset="-122"/>
                <a:ea typeface="微软雅黑" panose="020B0503020204020204" pitchFamily="34" charset="-122"/>
              </a:rPr>
              <a:t>，较上年放快</a:t>
            </a:r>
            <a:r>
              <a:rPr lang="en-US" altLang="zh-CN" sz="1200" dirty="0">
                <a:latin typeface="微软雅黑" panose="020B0503020204020204" pitchFamily="34" charset="-122"/>
                <a:ea typeface="微软雅黑" panose="020B0503020204020204" pitchFamily="34" charset="-122"/>
              </a:rPr>
              <a:t>0.6</a:t>
            </a:r>
            <a:r>
              <a:rPr lang="zh-CN" altLang="en-US" sz="1200" dirty="0">
                <a:latin typeface="微软雅黑" panose="020B0503020204020204" pitchFamily="34" charset="-122"/>
                <a:ea typeface="微软雅黑" panose="020B0503020204020204" pitchFamily="34" charset="-122"/>
              </a:rPr>
              <a:t>个百分点，已经连续 </a:t>
            </a:r>
            <a:r>
              <a:rPr lang="en-US" altLang="zh-CN" sz="1200" dirty="0">
                <a:latin typeface="微软雅黑" panose="020B0503020204020204" pitchFamily="34" charset="-122"/>
                <a:ea typeface="微软雅黑" panose="020B0503020204020204" pitchFamily="34" charset="-122"/>
              </a:rPr>
              <a:t>11</a:t>
            </a:r>
            <a:r>
              <a:rPr lang="zh-CN" altLang="en-US" sz="1200" dirty="0">
                <a:latin typeface="微软雅黑" panose="020B0503020204020204" pitchFamily="34" charset="-122"/>
                <a:ea typeface="微软雅黑" panose="020B0503020204020204" pitchFamily="34" charset="-122"/>
              </a:rPr>
              <a:t>个季度保持经济正</a:t>
            </a:r>
            <a:r>
              <a:rPr lang="zh-CN" altLang="en-US" sz="1200" dirty="0" smtClean="0">
                <a:latin typeface="微软雅黑" panose="020B0503020204020204" pitchFamily="34" charset="-122"/>
                <a:ea typeface="微软雅黑" panose="020B0503020204020204" pitchFamily="34" charset="-122"/>
              </a:rPr>
              <a:t>增长。</a:t>
            </a:r>
            <a:endParaRPr lang="zh-CN" altLang="en-US" sz="1200" dirty="0">
              <a:latin typeface="微软雅黑" panose="020B0503020204020204" pitchFamily="34" charset="-122"/>
              <a:ea typeface="微软雅黑" panose="020B0503020204020204" pitchFamily="34" charset="-122"/>
            </a:endParaRPr>
          </a:p>
          <a:p>
            <a:pPr algn="just">
              <a:lnSpc>
                <a:spcPct val="150000"/>
              </a:lnSpc>
            </a:pPr>
            <a:endParaRPr lang="zh-CN" altLang="en-US" sz="1050" dirty="0">
              <a:latin typeface="微软雅黑" panose="020B0503020204020204" pitchFamily="34" charset="-122"/>
              <a:ea typeface="微软雅黑" panose="020B0503020204020204" pitchFamily="34" charset="-122"/>
            </a:endParaRPr>
          </a:p>
        </p:txBody>
      </p:sp>
      <p:sp>
        <p:nvSpPr>
          <p:cNvPr id="62" name="MH_SubTitle_2"/>
          <p:cNvSpPr txBox="1">
            <a:spLocks noChangeArrowheads="1"/>
          </p:cNvSpPr>
          <p:nvPr>
            <p:custDataLst>
              <p:tags r:id="rId1"/>
            </p:custDataLst>
          </p:nvPr>
        </p:nvSpPr>
        <p:spPr bwMode="auto">
          <a:xfrm>
            <a:off x="571472" y="3357568"/>
            <a:ext cx="7072362" cy="750099"/>
          </a:xfrm>
          <a:prstGeom prst="rect">
            <a:avLst/>
          </a:prstGeom>
          <a:noFill/>
          <a:ln w="9525">
            <a:noFill/>
            <a:miter lim="800000"/>
          </a:ln>
        </p:spPr>
        <p:txBody>
          <a:bodyPr lIns="0" tIns="0" rIns="0" bIns="0" anchor="ctr"/>
          <a:lstStyle/>
          <a:p>
            <a:pPr>
              <a:lnSpc>
                <a:spcPct val="130000"/>
              </a:lnSpc>
            </a:pPr>
            <a:r>
              <a:rPr lang="en-US" altLang="zh-CN" sz="1200" b="1" dirty="0" smtClean="0">
                <a:solidFill>
                  <a:srgbClr val="000000"/>
                </a:solidFill>
                <a:latin typeface="微软雅黑" panose="020B0503020204020204" pitchFamily="34" charset="-122"/>
                <a:ea typeface="微软雅黑" panose="020B0503020204020204" pitchFamily="34" charset="-122"/>
                <a:sym typeface="Times New Roman" panose="02020603050405020304" pitchFamily="18" charset="0"/>
              </a:rPr>
              <a:t>      </a:t>
            </a:r>
            <a:r>
              <a:rPr lang="zh-CN" altLang="en-US" sz="1200" b="1" dirty="0" smtClean="0">
                <a:solidFill>
                  <a:srgbClr val="000000"/>
                </a:solidFill>
                <a:latin typeface="微软雅黑" panose="020B0503020204020204" pitchFamily="34" charset="-122"/>
                <a:ea typeface="微软雅黑" panose="020B0503020204020204" pitchFamily="34" charset="-122"/>
                <a:sym typeface="Times New Roman" panose="02020603050405020304" pitchFamily="18" charset="0"/>
              </a:rPr>
              <a:t>在美国加息、减税、美联储缩表的影响下，</a:t>
            </a:r>
            <a:r>
              <a:rPr lang="en-US" altLang="zh-CN" sz="1200" b="1" dirty="0" smtClean="0">
                <a:solidFill>
                  <a:srgbClr val="000000"/>
                </a:solidFill>
                <a:latin typeface="微软雅黑" panose="020B0503020204020204" pitchFamily="34" charset="-122"/>
                <a:ea typeface="微软雅黑" panose="020B0503020204020204" pitchFamily="34" charset="-122"/>
                <a:sym typeface="Times New Roman" panose="02020603050405020304" pitchFamily="18" charset="0"/>
              </a:rPr>
              <a:t>2018</a:t>
            </a:r>
            <a:r>
              <a:rPr lang="zh-CN" altLang="en-US" sz="1200" b="1" dirty="0" smtClean="0">
                <a:solidFill>
                  <a:srgbClr val="000000"/>
                </a:solidFill>
                <a:latin typeface="微软雅黑" panose="020B0503020204020204" pitchFamily="34" charset="-122"/>
                <a:ea typeface="微软雅黑" panose="020B0503020204020204" pitchFamily="34" charset="-122"/>
                <a:sym typeface="Times New Roman" panose="02020603050405020304" pitchFamily="18" charset="0"/>
              </a:rPr>
              <a:t>年世界主要经济体进入紧缩周期，北京时间3月22日凌晨，美联储货币政策会议决定，加息25个基点，将联邦基金目标利率区间上调至1.50%-1.75%，</a:t>
            </a:r>
            <a:r>
              <a:rPr lang="en-US" altLang="zh-CN" sz="1200" b="1" dirty="0" smtClean="0">
                <a:solidFill>
                  <a:srgbClr val="000000"/>
                </a:solidFill>
                <a:latin typeface="微软雅黑" panose="020B0503020204020204" pitchFamily="34" charset="-122"/>
                <a:ea typeface="微软雅黑" panose="020B0503020204020204" pitchFamily="34" charset="-122"/>
                <a:sym typeface="Times New Roman" panose="02020603050405020304" pitchFamily="18" charset="0"/>
              </a:rPr>
              <a:t>2018</a:t>
            </a:r>
            <a:r>
              <a:rPr lang="zh-CN" altLang="en-US" sz="1200" b="1" dirty="0" smtClean="0">
                <a:solidFill>
                  <a:srgbClr val="000000"/>
                </a:solidFill>
                <a:latin typeface="微软雅黑" panose="020B0503020204020204" pitchFamily="34" charset="-122"/>
                <a:ea typeface="微软雅黑" panose="020B0503020204020204" pitchFamily="34" charset="-122"/>
                <a:sym typeface="Times New Roman" panose="02020603050405020304" pitchFamily="18" charset="0"/>
              </a:rPr>
              <a:t>年美联储预计再加息两次，英国央行、加拿大央行、瑞典央行、澳洲联储、新西兰联储等都可能步入加息通道。</a:t>
            </a:r>
          </a:p>
        </p:txBody>
      </p:sp>
      <p:sp>
        <p:nvSpPr>
          <p:cNvPr id="8" name="文本框 7"/>
          <p:cNvSpPr txBox="1">
            <a:spLocks noChangeArrowheads="1"/>
          </p:cNvSpPr>
          <p:nvPr/>
        </p:nvSpPr>
        <p:spPr bwMode="auto">
          <a:xfrm>
            <a:off x="428596" y="1142990"/>
            <a:ext cx="8149828" cy="302070"/>
          </a:xfrm>
          <a:prstGeom prst="rect">
            <a:avLst/>
          </a:prstGeom>
          <a:noFill/>
          <a:ln w="9525">
            <a:noFill/>
            <a:miter lim="800000"/>
          </a:ln>
        </p:spPr>
        <p:txBody>
          <a:bodyPr>
            <a:spAutoFit/>
          </a:bodyPr>
          <a:lstStyle/>
          <a:p>
            <a:pPr marL="285750" indent="-285750" defTabSz="914400">
              <a:lnSpc>
                <a:spcPct val="125000"/>
              </a:lnSpc>
              <a:buClr>
                <a:srgbClr val="0070C0"/>
              </a:buClr>
              <a:buSzPct val="80000"/>
            </a:pPr>
            <a:r>
              <a:rPr lang="zh-CN" altLang="zh-CN" sz="1200" b="1" dirty="0" smtClean="0">
                <a:latin typeface="微软雅黑" panose="020B0503020204020204" pitchFamily="34" charset="-122"/>
                <a:ea typeface="微软雅黑" panose="020B0503020204020204" pitchFamily="34" charset="-122"/>
                <a:sym typeface="Times New Roman" panose="02020603050405020304" pitchFamily="18" charset="0"/>
              </a:rPr>
              <a:t> </a:t>
            </a:r>
            <a:r>
              <a:rPr lang="en-US" altLang="zh-CN" sz="1200" b="1" dirty="0" smtClean="0">
                <a:latin typeface="微软雅黑" panose="020B0503020204020204" pitchFamily="34" charset="-122"/>
                <a:ea typeface="微软雅黑" panose="020B0503020204020204" pitchFamily="34" charset="-122"/>
                <a:sym typeface="Times New Roman" panose="02020603050405020304" pitchFamily="18" charset="0"/>
              </a:rPr>
              <a:t>   </a:t>
            </a:r>
            <a:r>
              <a:rPr lang="zh-CN" altLang="zh-CN" sz="1200" b="1" dirty="0" smtClean="0">
                <a:latin typeface="微软雅黑" panose="020B0503020204020204" pitchFamily="34" charset="-122"/>
                <a:ea typeface="微软雅黑" panose="020B0503020204020204" pitchFamily="34" charset="-122"/>
                <a:sym typeface="Times New Roman" panose="02020603050405020304" pitchFamily="18" charset="0"/>
              </a:rPr>
              <a:t>世界</a:t>
            </a:r>
            <a:r>
              <a:rPr lang="zh-CN" altLang="zh-CN" sz="1200" b="1" dirty="0">
                <a:latin typeface="微软雅黑" panose="020B0503020204020204" pitchFamily="34" charset="-122"/>
                <a:ea typeface="微软雅黑" panose="020B0503020204020204" pitchFamily="34" charset="-122"/>
                <a:sym typeface="Times New Roman" panose="02020603050405020304" pitchFamily="18" charset="0"/>
              </a:rPr>
              <a:t>主要经济体均表现出稳健的增长态势， 经济增速和通胀率持续</a:t>
            </a:r>
            <a:r>
              <a:rPr lang="zh-CN" altLang="zh-CN" sz="1200" b="1" dirty="0" smtClean="0">
                <a:latin typeface="微软雅黑" panose="020B0503020204020204" pitchFamily="34" charset="-122"/>
                <a:ea typeface="微软雅黑" panose="020B0503020204020204" pitchFamily="34" charset="-122"/>
                <a:sym typeface="Times New Roman" panose="02020603050405020304" pitchFamily="18" charset="0"/>
              </a:rPr>
              <a:t>改善。</a:t>
            </a:r>
            <a:endParaRPr lang="zh-CN" altLang="zh-CN" sz="1200" b="1" dirty="0">
              <a:latin typeface="微软雅黑" panose="020B0503020204020204" pitchFamily="34" charset="-122"/>
              <a:ea typeface="微软雅黑" panose="020B0503020204020204" pitchFamily="34" charset="-122"/>
              <a:sym typeface="Times New Roman" panose="02020603050405020304" pitchFamily="18" charset="0"/>
            </a:endParaRPr>
          </a:p>
        </p:txBody>
      </p:sp>
      <p:sp>
        <p:nvSpPr>
          <p:cNvPr id="9" name="文本框 7"/>
          <p:cNvSpPr txBox="1">
            <a:spLocks noChangeArrowheads="1"/>
          </p:cNvSpPr>
          <p:nvPr/>
        </p:nvSpPr>
        <p:spPr bwMode="auto">
          <a:xfrm>
            <a:off x="571472" y="2786064"/>
            <a:ext cx="8149828" cy="302070"/>
          </a:xfrm>
          <a:prstGeom prst="rect">
            <a:avLst/>
          </a:prstGeom>
          <a:noFill/>
          <a:ln w="9525">
            <a:noFill/>
            <a:miter lim="800000"/>
          </a:ln>
        </p:spPr>
        <p:txBody>
          <a:bodyPr>
            <a:spAutoFit/>
          </a:bodyPr>
          <a:lstStyle/>
          <a:p>
            <a:pPr marL="285750" indent="-285750" defTabSz="914400">
              <a:lnSpc>
                <a:spcPct val="125000"/>
              </a:lnSpc>
              <a:buClr>
                <a:srgbClr val="0070C0"/>
              </a:buClr>
              <a:buSzPct val="80000"/>
            </a:pPr>
            <a:r>
              <a:rPr lang="zh-CN" altLang="zh-CN" sz="1200" dirty="0" smtClean="0">
                <a:latin typeface="微软雅黑" panose="020B0503020204020204" pitchFamily="34" charset="-122"/>
                <a:ea typeface="微软雅黑" panose="020B0503020204020204" pitchFamily="34" charset="-122"/>
                <a:sym typeface="Times New Roman" panose="02020603050405020304" pitchFamily="18" charset="0"/>
              </a:rPr>
              <a:t>从</a:t>
            </a:r>
            <a:r>
              <a:rPr lang="zh-CN" altLang="zh-CN" sz="1200" dirty="0">
                <a:latin typeface="微软雅黑" panose="020B0503020204020204" pitchFamily="34" charset="-122"/>
                <a:ea typeface="微软雅黑" panose="020B0503020204020204" pitchFamily="34" charset="-122"/>
                <a:sym typeface="Times New Roman" panose="02020603050405020304" pitchFamily="18" charset="0"/>
              </a:rPr>
              <a:t>目前数据来看，海外经济增长和通胀率均持续向好，为利率政策正常化提供可行的基础。</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722" name="直接连接符 2"/>
          <p:cNvCxnSpPr>
            <a:cxnSpLocks noChangeShapeType="1"/>
          </p:cNvCxnSpPr>
          <p:nvPr/>
        </p:nvCxnSpPr>
        <p:spPr bwMode="auto">
          <a:xfrm>
            <a:off x="0" y="589360"/>
            <a:ext cx="9144000" cy="0"/>
          </a:xfrm>
          <a:prstGeom prst="line">
            <a:avLst/>
          </a:prstGeom>
          <a:noFill/>
          <a:ln w="19050">
            <a:solidFill>
              <a:srgbClr val="0054A8"/>
            </a:solidFill>
            <a:round/>
          </a:ln>
        </p:spPr>
      </p:cxnSp>
      <p:sp>
        <p:nvSpPr>
          <p:cNvPr id="58" name="文本框 1"/>
          <p:cNvSpPr txBox="1">
            <a:spLocks noChangeArrowheads="1"/>
          </p:cNvSpPr>
          <p:nvPr/>
        </p:nvSpPr>
        <p:spPr bwMode="auto">
          <a:xfrm>
            <a:off x="178564" y="160718"/>
            <a:ext cx="4232702" cy="691515"/>
          </a:xfrm>
          <a:prstGeom prst="rect">
            <a:avLst/>
          </a:prstGeom>
          <a:noFill/>
          <a:ln w="9525">
            <a:noFill/>
            <a:miter lim="800000"/>
          </a:ln>
        </p:spPr>
        <p:txBody>
          <a:bodyPr wrap="square">
            <a:spAutoFit/>
          </a:bodyPr>
          <a:lstStyle/>
          <a:p>
            <a:r>
              <a:rPr lang="zh-CN" altLang="en-US" sz="2100" b="1" dirty="0" smtClean="0">
                <a:latin typeface="微软雅黑" panose="020B0503020204020204" pitchFamily="34" charset="-122"/>
                <a:ea typeface="微软雅黑" panose="020B0503020204020204" pitchFamily="34" charset="-122"/>
                <a:sym typeface="华文楷体" panose="02010600040101010101" pitchFamily="2" charset="-122"/>
              </a:rPr>
              <a:t>一、 </a:t>
            </a:r>
            <a:r>
              <a:rPr lang="en-US" altLang="zh-CN" sz="2100" b="1" dirty="0" smtClean="0">
                <a:latin typeface="微软雅黑" panose="020B0503020204020204" pitchFamily="34" charset="-122"/>
                <a:ea typeface="微软雅黑" panose="020B0503020204020204" pitchFamily="34" charset="-122"/>
                <a:sym typeface="华文楷体" panose="02010600040101010101" pitchFamily="2" charset="-122"/>
              </a:rPr>
              <a:t>2018</a:t>
            </a:r>
            <a:r>
              <a:rPr lang="zh-CN" altLang="en-US" sz="2100" b="1" dirty="0" smtClean="0">
                <a:latin typeface="微软雅黑" panose="020B0503020204020204" pitchFamily="34" charset="-122"/>
                <a:ea typeface="微软雅黑" panose="020B0503020204020204" pitchFamily="34" charset="-122"/>
                <a:sym typeface="华文楷体" panose="02010600040101010101" pitchFamily="2" charset="-122"/>
              </a:rPr>
              <a:t>年宏观形势</a:t>
            </a:r>
            <a:r>
              <a:rPr lang="zh-CN" altLang="en-US" sz="2100" b="1" dirty="0">
                <a:latin typeface="微软雅黑" panose="020B0503020204020204" pitchFamily="34" charset="-122"/>
                <a:ea typeface="微软雅黑" panose="020B0503020204020204" pitchFamily="34" charset="-122"/>
                <a:sym typeface="华文楷体" panose="02010600040101010101" pitchFamily="2" charset="-122"/>
              </a:rPr>
              <a:t>分析</a:t>
            </a:r>
          </a:p>
          <a:p>
            <a:endParaRPr lang="zh-CN" altLang="en-US" sz="1800" b="1" dirty="0">
              <a:latin typeface="微软雅黑" panose="020B0503020204020204" pitchFamily="34" charset="-122"/>
              <a:ea typeface="微软雅黑" panose="020B0503020204020204" pitchFamily="34" charset="-122"/>
            </a:endParaRPr>
          </a:p>
        </p:txBody>
      </p:sp>
      <p:sp>
        <p:nvSpPr>
          <p:cNvPr id="8" name="Rectangle 2"/>
          <p:cNvSpPr>
            <a:spLocks noChangeArrowheads="1"/>
          </p:cNvSpPr>
          <p:nvPr/>
        </p:nvSpPr>
        <p:spPr bwMode="auto">
          <a:xfrm>
            <a:off x="0" y="578355"/>
            <a:ext cx="3554009" cy="506730"/>
          </a:xfrm>
          <a:prstGeom prst="rect">
            <a:avLst/>
          </a:prstGeom>
          <a:noFill/>
          <a:ln w="9525">
            <a:noFill/>
            <a:miter lim="800000"/>
          </a:ln>
        </p:spPr>
        <p:txBody>
          <a:bodyPr wrap="square" anchor="ctr">
            <a:spAutoFit/>
          </a:bodyPr>
          <a:lstStyle/>
          <a:p>
            <a:pPr>
              <a:lnSpc>
                <a:spcPct val="150000"/>
              </a:lnSpc>
              <a:spcBef>
                <a:spcPct val="20000"/>
              </a:spcBef>
              <a:buClr>
                <a:schemeClr val="accent1"/>
              </a:buClr>
              <a:buSzPct val="50000"/>
              <a:buFont typeface="Wingdings 2" panose="05020102010507070707" pitchFamily="18" charset="2"/>
              <a:buNone/>
            </a:pPr>
            <a:r>
              <a:rPr lang="zh-CN" altLang="en-US" sz="1800" b="1" dirty="0">
                <a:latin typeface="微软雅黑" panose="020B0503020204020204" pitchFamily="34" charset="-122"/>
                <a:ea typeface="微软雅黑" panose="020B0503020204020204" pitchFamily="34" charset="-122"/>
              </a:rPr>
              <a:t>（二）国内</a:t>
            </a:r>
            <a:r>
              <a:rPr lang="zh-CN" altLang="en-US" sz="1800" b="1" dirty="0" smtClean="0">
                <a:latin typeface="微软雅黑" panose="020B0503020204020204" pitchFamily="34" charset="-122"/>
                <a:ea typeface="微软雅黑" panose="020B0503020204020204" pitchFamily="34" charset="-122"/>
              </a:rPr>
              <a:t>宏观形势</a:t>
            </a:r>
            <a:r>
              <a:rPr lang="zh-CN" altLang="en-US" sz="1800" b="1" dirty="0">
                <a:latin typeface="微软雅黑" panose="020B0503020204020204" pitchFamily="34" charset="-122"/>
                <a:ea typeface="微软雅黑" panose="020B0503020204020204" pitchFamily="34" charset="-122"/>
              </a:rPr>
              <a:t>分析</a:t>
            </a:r>
            <a:endParaRPr lang="en-US" altLang="zh-CN" sz="1800" b="1" dirty="0">
              <a:latin typeface="微软雅黑" panose="020B0503020204020204" pitchFamily="34" charset="-122"/>
              <a:ea typeface="微软雅黑" panose="020B0503020204020204" pitchFamily="34" charset="-122"/>
            </a:endParaRPr>
          </a:p>
        </p:txBody>
      </p:sp>
      <p:sp>
        <p:nvSpPr>
          <p:cNvPr id="7" name="文本框 56"/>
          <p:cNvSpPr txBox="1">
            <a:spLocks noChangeArrowheads="1"/>
          </p:cNvSpPr>
          <p:nvPr/>
        </p:nvSpPr>
        <p:spPr bwMode="auto">
          <a:xfrm>
            <a:off x="660770" y="1184266"/>
            <a:ext cx="7715304" cy="645160"/>
          </a:xfrm>
          <a:prstGeom prst="rect">
            <a:avLst/>
          </a:prstGeom>
          <a:noFill/>
          <a:ln w="9525">
            <a:noFill/>
            <a:prstDash val="lgDash"/>
            <a:round/>
          </a:ln>
        </p:spPr>
        <p:txBody>
          <a:bodyPr wrap="square">
            <a:spAutoFit/>
          </a:bodyPr>
          <a:lstStyle/>
          <a:p>
            <a:pPr>
              <a:lnSpc>
                <a:spcPct val="150000"/>
              </a:lnSpc>
            </a:pPr>
            <a:r>
              <a:rPr lang="en-US" altLang="zh-CN" sz="1200" b="1" dirty="0" smtClean="0">
                <a:latin typeface="微软雅黑" panose="020B0503020204020204" pitchFamily="34" charset="-122"/>
                <a:ea typeface="微软雅黑" panose="020B0503020204020204" pitchFamily="34" charset="-122"/>
                <a:sym typeface="Times New Roman" panose="02020603050405020304" pitchFamily="18" charset="0"/>
              </a:rPr>
              <a:t>1.2018</a:t>
            </a:r>
            <a:r>
              <a:rPr lang="zh-CN" altLang="en-US" sz="1200" b="1" dirty="0" smtClean="0">
                <a:latin typeface="微软雅黑" panose="020B0503020204020204" pitchFamily="34" charset="-122"/>
                <a:ea typeface="微软雅黑" panose="020B0503020204020204" pitchFamily="34" charset="-122"/>
                <a:sym typeface="Times New Roman" panose="02020603050405020304" pitchFamily="18" charset="0"/>
              </a:rPr>
              <a:t>年中国经济增长平稳，由“量”转“质”。</a:t>
            </a:r>
            <a:r>
              <a:rPr lang="en-US" altLang="zh-CN" sz="1200" dirty="0" smtClean="0">
                <a:latin typeface="微软雅黑" panose="020B0503020204020204" pitchFamily="34" charset="-122"/>
                <a:ea typeface="微软雅黑" panose="020B0503020204020204" pitchFamily="34" charset="-122"/>
                <a:sym typeface="Times New Roman" panose="02020603050405020304" pitchFamily="18" charset="0"/>
              </a:rPr>
              <a:t>2017</a:t>
            </a:r>
            <a:r>
              <a:rPr lang="zh-CN" altLang="en-US" sz="1200" dirty="0" smtClean="0">
                <a:latin typeface="微软雅黑" panose="020B0503020204020204" pitchFamily="34" charset="-122"/>
                <a:ea typeface="微软雅黑" panose="020B0503020204020204" pitchFamily="34" charset="-122"/>
                <a:sym typeface="Times New Roman" panose="02020603050405020304" pitchFamily="18" charset="0"/>
              </a:rPr>
              <a:t>年，全年国内生产总值</a:t>
            </a:r>
            <a:r>
              <a:rPr lang="en-US" altLang="zh-CN" sz="1200" dirty="0" smtClean="0">
                <a:latin typeface="微软雅黑" panose="020B0503020204020204" pitchFamily="34" charset="-122"/>
                <a:ea typeface="微软雅黑" panose="020B0503020204020204" pitchFamily="34" charset="-122"/>
                <a:sym typeface="Times New Roman" panose="02020603050405020304" pitchFamily="18" charset="0"/>
              </a:rPr>
              <a:t>827122</a:t>
            </a:r>
            <a:r>
              <a:rPr lang="zh-CN" altLang="en-US" sz="1200" dirty="0" smtClean="0">
                <a:latin typeface="微软雅黑" panose="020B0503020204020204" pitchFamily="34" charset="-122"/>
                <a:ea typeface="微软雅黑" panose="020B0503020204020204" pitchFamily="34" charset="-122"/>
                <a:sym typeface="Times New Roman" panose="02020603050405020304" pitchFamily="18" charset="0"/>
              </a:rPr>
              <a:t>亿元，比上年增长</a:t>
            </a:r>
            <a:r>
              <a:rPr lang="en-US" altLang="zh-CN" sz="1200" dirty="0" smtClean="0">
                <a:latin typeface="微软雅黑" panose="020B0503020204020204" pitchFamily="34" charset="-122"/>
                <a:ea typeface="微软雅黑" panose="020B0503020204020204" pitchFamily="34" charset="-122"/>
                <a:sym typeface="Times New Roman" panose="02020603050405020304" pitchFamily="18" charset="0"/>
              </a:rPr>
              <a:t>6.9%</a:t>
            </a:r>
            <a:r>
              <a:rPr lang="zh-CN" altLang="en-US" sz="1200" dirty="0" smtClean="0">
                <a:latin typeface="微软雅黑" panose="020B0503020204020204" pitchFamily="34" charset="-122"/>
                <a:ea typeface="微软雅黑" panose="020B0503020204020204" pitchFamily="34" charset="-122"/>
                <a:sym typeface="Times New Roman" panose="02020603050405020304" pitchFamily="18" charset="0"/>
              </a:rPr>
              <a:t>，这是最近七年来经济年增长率首次出现回升，最终消费支出对国内生产总值增长的贡献率为</a:t>
            </a:r>
            <a:r>
              <a:rPr lang="en-US" altLang="zh-CN" sz="1200" dirty="0" smtClean="0">
                <a:latin typeface="微软雅黑" panose="020B0503020204020204" pitchFamily="34" charset="-122"/>
                <a:ea typeface="微软雅黑" panose="020B0503020204020204" pitchFamily="34" charset="-122"/>
                <a:sym typeface="Times New Roman" panose="02020603050405020304" pitchFamily="18" charset="0"/>
              </a:rPr>
              <a:t>58.8%</a:t>
            </a:r>
            <a:r>
              <a:rPr lang="zh-CN" altLang="en-US" sz="1200" dirty="0" smtClean="0">
                <a:latin typeface="微软雅黑" panose="020B0503020204020204" pitchFamily="34" charset="-122"/>
                <a:ea typeface="微软雅黑" panose="020B0503020204020204" pitchFamily="34" charset="-122"/>
                <a:sym typeface="Times New Roman" panose="02020603050405020304" pitchFamily="18" charset="0"/>
              </a:rPr>
              <a:t>。</a:t>
            </a:r>
            <a:endParaRPr lang="zh-CN" altLang="en-US" sz="1200" dirty="0">
              <a:latin typeface="微软雅黑" panose="020B0503020204020204" pitchFamily="34" charset="-122"/>
              <a:ea typeface="微软雅黑" panose="020B0503020204020204" pitchFamily="34" charset="-122"/>
              <a:sym typeface="Times New Roman" panose="02020603050405020304" pitchFamily="18" charset="0"/>
            </a:endParaRPr>
          </a:p>
        </p:txBody>
      </p:sp>
      <p:sp>
        <p:nvSpPr>
          <p:cNvPr id="11" name="文本框 56"/>
          <p:cNvSpPr txBox="1">
            <a:spLocks noChangeArrowheads="1"/>
          </p:cNvSpPr>
          <p:nvPr/>
        </p:nvSpPr>
        <p:spPr bwMode="auto">
          <a:xfrm>
            <a:off x="660770" y="2187888"/>
            <a:ext cx="7715304" cy="1476375"/>
          </a:xfrm>
          <a:prstGeom prst="rect">
            <a:avLst/>
          </a:prstGeom>
          <a:noFill/>
          <a:ln w="9525">
            <a:noFill/>
            <a:prstDash val="lgDash"/>
            <a:round/>
          </a:ln>
        </p:spPr>
        <p:txBody>
          <a:bodyPr wrap="square">
            <a:spAutoFit/>
          </a:bodyPr>
          <a:lstStyle/>
          <a:p>
            <a:pPr>
              <a:lnSpc>
                <a:spcPct val="150000"/>
              </a:lnSpc>
            </a:pPr>
            <a:r>
              <a:rPr lang="en-US" altLang="zh-CN" sz="1200" b="1" dirty="0" smtClean="0">
                <a:latin typeface="微软雅黑" panose="020B0503020204020204" pitchFamily="34" charset="-122"/>
                <a:ea typeface="微软雅黑" panose="020B0503020204020204" pitchFamily="34" charset="-122"/>
                <a:sym typeface="Times New Roman" panose="02020603050405020304" pitchFamily="18" charset="0"/>
              </a:rPr>
              <a:t>2.</a:t>
            </a:r>
            <a:r>
              <a:rPr lang="zh-CN" altLang="en-US" sz="1200" b="1" dirty="0" smtClean="0">
                <a:latin typeface="微软雅黑" panose="020B0503020204020204" pitchFamily="34" charset="-122"/>
                <a:ea typeface="微软雅黑" panose="020B0503020204020204" pitchFamily="34" charset="-122"/>
                <a:sym typeface="Times New Roman" panose="02020603050405020304" pitchFamily="18" charset="0"/>
              </a:rPr>
              <a:t>稳健中性货币政策基调保持不变，宏观审慎政策将兼顾市场流动性水平适度。</a:t>
            </a:r>
            <a:r>
              <a:rPr lang="en-US" altLang="zh-CN" sz="1200" dirty="0" smtClean="0">
                <a:latin typeface="微软雅黑" panose="020B0503020204020204" pitchFamily="34" charset="-122"/>
                <a:ea typeface="微软雅黑" panose="020B0503020204020204" pitchFamily="34" charset="-122"/>
                <a:sym typeface="Times New Roman" panose="02020603050405020304" pitchFamily="18" charset="0"/>
              </a:rPr>
              <a:t>2017</a:t>
            </a:r>
            <a:r>
              <a:rPr lang="zh-CN" altLang="en-US" sz="1200" dirty="0" smtClean="0">
                <a:latin typeface="微软雅黑" panose="020B0503020204020204" pitchFamily="34" charset="-122"/>
                <a:ea typeface="微软雅黑" panose="020B0503020204020204" pitchFamily="34" charset="-122"/>
                <a:sym typeface="Times New Roman" panose="02020603050405020304" pitchFamily="18" charset="0"/>
              </a:rPr>
              <a:t>年中央经济工作会议明确了</a:t>
            </a:r>
            <a:r>
              <a:rPr lang="en-US" altLang="zh-CN" sz="1200" dirty="0" smtClean="0">
                <a:latin typeface="微软雅黑" panose="020B0503020204020204" pitchFamily="34" charset="-122"/>
                <a:ea typeface="微软雅黑" panose="020B0503020204020204" pitchFamily="34" charset="-122"/>
                <a:sym typeface="Times New Roman" panose="02020603050405020304" pitchFamily="18" charset="0"/>
              </a:rPr>
              <a:t>2018</a:t>
            </a:r>
            <a:r>
              <a:rPr lang="zh-CN" altLang="en-US" sz="1200" dirty="0" smtClean="0">
                <a:latin typeface="微软雅黑" panose="020B0503020204020204" pitchFamily="34" charset="-122"/>
                <a:ea typeface="微软雅黑" panose="020B0503020204020204" pitchFamily="34" charset="-122"/>
                <a:sym typeface="Times New Roman" panose="02020603050405020304" pitchFamily="18" charset="0"/>
              </a:rPr>
              <a:t>年的财政政策和货币政策总基调：积极的财政政策取向不变，调整优化财政支出结构，确保对重点领域和项目的支持力度，压缩一般性支出，切实加强地方政府债务管理。</a:t>
            </a:r>
            <a:r>
              <a:rPr lang="zh-CN" altLang="en-US" sz="1200" b="1" dirty="0" smtClean="0">
                <a:solidFill>
                  <a:srgbClr val="FF0000"/>
                </a:solidFill>
                <a:latin typeface="微软雅黑" panose="020B0503020204020204" pitchFamily="34" charset="-122"/>
                <a:ea typeface="微软雅黑" panose="020B0503020204020204" pitchFamily="34" charset="-122"/>
                <a:sym typeface="Times New Roman" panose="02020603050405020304" pitchFamily="18" charset="0"/>
              </a:rPr>
              <a:t>稳健的货币政策要保持中性，管住货币供给总闸门，</a:t>
            </a:r>
            <a:r>
              <a:rPr lang="zh-CN" altLang="en-US" sz="1200" dirty="0" smtClean="0">
                <a:latin typeface="微软雅黑" panose="020B0503020204020204" pitchFamily="34" charset="-122"/>
                <a:ea typeface="微软雅黑" panose="020B0503020204020204" pitchFamily="34" charset="-122"/>
                <a:sym typeface="Times New Roman" panose="02020603050405020304" pitchFamily="18" charset="0"/>
              </a:rPr>
              <a:t>保持货币信贷和社会融资规模合理增长，保持人民币汇率在合理均衡水平上的基本稳定。</a:t>
            </a:r>
          </a:p>
          <a:p>
            <a:pPr>
              <a:lnSpc>
                <a:spcPct val="150000"/>
              </a:lnSpc>
            </a:pPr>
            <a:endParaRPr lang="en-US" altLang="zh-CN" sz="1200" dirty="0">
              <a:latin typeface="微软雅黑" panose="020B0503020204020204" pitchFamily="34" charset="-122"/>
              <a:ea typeface="微软雅黑" panose="020B0503020204020204" pitchFamily="34" charset="-122"/>
              <a:sym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722" name="直接连接符 2"/>
          <p:cNvCxnSpPr>
            <a:cxnSpLocks noChangeShapeType="1"/>
          </p:cNvCxnSpPr>
          <p:nvPr/>
        </p:nvCxnSpPr>
        <p:spPr bwMode="auto">
          <a:xfrm>
            <a:off x="0" y="589360"/>
            <a:ext cx="9144000" cy="0"/>
          </a:xfrm>
          <a:prstGeom prst="line">
            <a:avLst/>
          </a:prstGeom>
          <a:noFill/>
          <a:ln w="19050">
            <a:solidFill>
              <a:srgbClr val="0054A8"/>
            </a:solidFill>
            <a:round/>
          </a:ln>
        </p:spPr>
      </p:cxnSp>
      <p:sp>
        <p:nvSpPr>
          <p:cNvPr id="58" name="文本框 1"/>
          <p:cNvSpPr txBox="1">
            <a:spLocks noChangeArrowheads="1"/>
          </p:cNvSpPr>
          <p:nvPr/>
        </p:nvSpPr>
        <p:spPr bwMode="auto">
          <a:xfrm>
            <a:off x="178564" y="160718"/>
            <a:ext cx="4232702" cy="691515"/>
          </a:xfrm>
          <a:prstGeom prst="rect">
            <a:avLst/>
          </a:prstGeom>
          <a:noFill/>
          <a:ln w="9525">
            <a:noFill/>
            <a:miter lim="800000"/>
          </a:ln>
        </p:spPr>
        <p:txBody>
          <a:bodyPr wrap="square">
            <a:spAutoFit/>
          </a:bodyPr>
          <a:lstStyle/>
          <a:p>
            <a:r>
              <a:rPr lang="zh-CN" altLang="en-US" sz="2100" b="1" dirty="0" smtClean="0">
                <a:latin typeface="微软雅黑" panose="020B0503020204020204" pitchFamily="34" charset="-122"/>
                <a:ea typeface="微软雅黑" panose="020B0503020204020204" pitchFamily="34" charset="-122"/>
                <a:sym typeface="华文楷体" panose="02010600040101010101" pitchFamily="2" charset="-122"/>
              </a:rPr>
              <a:t>一、 </a:t>
            </a:r>
            <a:r>
              <a:rPr lang="en-US" altLang="zh-CN" sz="2100" b="1" dirty="0" smtClean="0">
                <a:latin typeface="微软雅黑" panose="020B0503020204020204" pitchFamily="34" charset="-122"/>
                <a:ea typeface="微软雅黑" panose="020B0503020204020204" pitchFamily="34" charset="-122"/>
                <a:sym typeface="华文楷体" panose="02010600040101010101" pitchFamily="2" charset="-122"/>
              </a:rPr>
              <a:t>2018</a:t>
            </a:r>
            <a:r>
              <a:rPr lang="zh-CN" altLang="en-US" sz="2100" b="1" dirty="0" smtClean="0">
                <a:latin typeface="微软雅黑" panose="020B0503020204020204" pitchFamily="34" charset="-122"/>
                <a:ea typeface="微软雅黑" panose="020B0503020204020204" pitchFamily="34" charset="-122"/>
                <a:sym typeface="华文楷体" panose="02010600040101010101" pitchFamily="2" charset="-122"/>
              </a:rPr>
              <a:t>年宏观形势</a:t>
            </a:r>
            <a:r>
              <a:rPr lang="zh-CN" altLang="en-US" sz="2100" b="1" dirty="0">
                <a:latin typeface="微软雅黑" panose="020B0503020204020204" pitchFamily="34" charset="-122"/>
                <a:ea typeface="微软雅黑" panose="020B0503020204020204" pitchFamily="34" charset="-122"/>
                <a:sym typeface="华文楷体" panose="02010600040101010101" pitchFamily="2" charset="-122"/>
              </a:rPr>
              <a:t>分析</a:t>
            </a:r>
          </a:p>
          <a:p>
            <a:endParaRPr lang="zh-CN" altLang="en-US" sz="1800" b="1" dirty="0">
              <a:latin typeface="微软雅黑" panose="020B0503020204020204" pitchFamily="34" charset="-122"/>
              <a:ea typeface="微软雅黑" panose="020B0503020204020204" pitchFamily="34" charset="-122"/>
            </a:endParaRPr>
          </a:p>
        </p:txBody>
      </p:sp>
      <p:sp>
        <p:nvSpPr>
          <p:cNvPr id="8" name="Rectangle 2"/>
          <p:cNvSpPr>
            <a:spLocks noChangeArrowheads="1"/>
          </p:cNvSpPr>
          <p:nvPr/>
        </p:nvSpPr>
        <p:spPr bwMode="auto">
          <a:xfrm>
            <a:off x="0" y="578355"/>
            <a:ext cx="3554009" cy="506730"/>
          </a:xfrm>
          <a:prstGeom prst="rect">
            <a:avLst/>
          </a:prstGeom>
          <a:noFill/>
          <a:ln w="9525">
            <a:noFill/>
            <a:miter lim="800000"/>
          </a:ln>
        </p:spPr>
        <p:txBody>
          <a:bodyPr wrap="square" anchor="ctr">
            <a:spAutoFit/>
          </a:bodyPr>
          <a:lstStyle/>
          <a:p>
            <a:pPr>
              <a:lnSpc>
                <a:spcPct val="150000"/>
              </a:lnSpc>
              <a:spcBef>
                <a:spcPct val="20000"/>
              </a:spcBef>
              <a:buClr>
                <a:schemeClr val="accent1"/>
              </a:buClr>
              <a:buSzPct val="50000"/>
              <a:buFont typeface="Wingdings 2" panose="05020102010507070707" pitchFamily="18" charset="2"/>
              <a:buNone/>
            </a:pPr>
            <a:r>
              <a:rPr lang="zh-CN" altLang="en-US" sz="1800" b="1" dirty="0">
                <a:latin typeface="微软雅黑" panose="020B0503020204020204" pitchFamily="34" charset="-122"/>
                <a:ea typeface="微软雅黑" panose="020B0503020204020204" pitchFamily="34" charset="-122"/>
              </a:rPr>
              <a:t>（二）国内</a:t>
            </a:r>
            <a:r>
              <a:rPr lang="zh-CN" altLang="en-US" sz="1800" b="1" dirty="0" smtClean="0">
                <a:latin typeface="微软雅黑" panose="020B0503020204020204" pitchFamily="34" charset="-122"/>
                <a:ea typeface="微软雅黑" panose="020B0503020204020204" pitchFamily="34" charset="-122"/>
              </a:rPr>
              <a:t>宏观形势</a:t>
            </a:r>
            <a:r>
              <a:rPr lang="zh-CN" altLang="en-US" sz="1800" b="1" dirty="0">
                <a:latin typeface="微软雅黑" panose="020B0503020204020204" pitchFamily="34" charset="-122"/>
                <a:ea typeface="微软雅黑" panose="020B0503020204020204" pitchFamily="34" charset="-122"/>
              </a:rPr>
              <a:t>分析</a:t>
            </a:r>
            <a:endParaRPr lang="en-US" altLang="zh-CN" sz="1800" b="1" dirty="0">
              <a:latin typeface="微软雅黑" panose="020B0503020204020204" pitchFamily="34" charset="-122"/>
              <a:ea typeface="微软雅黑" panose="020B0503020204020204" pitchFamily="34" charset="-122"/>
            </a:endParaRPr>
          </a:p>
        </p:txBody>
      </p:sp>
      <p:sp>
        <p:nvSpPr>
          <p:cNvPr id="12" name="TextBox 11"/>
          <p:cNvSpPr txBox="1"/>
          <p:nvPr/>
        </p:nvSpPr>
        <p:spPr>
          <a:xfrm>
            <a:off x="500034" y="3714758"/>
            <a:ext cx="6379210" cy="460375"/>
          </a:xfrm>
          <a:prstGeom prst="rect">
            <a:avLst/>
          </a:prstGeom>
          <a:noFill/>
        </p:spPr>
        <p:txBody>
          <a:bodyPr wrap="square" rtlCol="0">
            <a:spAutoFit/>
          </a:bodyPr>
          <a:lstStyle/>
          <a:p>
            <a:r>
              <a:rPr lang="zh-CN" altLang="en-US" sz="1200" b="1" dirty="0" smtClean="0">
                <a:latin typeface="Times New Roman" panose="02020603050405020304" pitchFamily="18" charset="0"/>
                <a:ea typeface="微软雅黑" panose="020B0503020204020204" pitchFamily="34" charset="-122"/>
                <a:sym typeface="Times New Roman" panose="02020603050405020304" pitchFamily="18" charset="0"/>
              </a:rPr>
              <a:t>小结：① </a:t>
            </a:r>
            <a:r>
              <a:rPr lang="en-US" altLang="zh-CN" sz="1200" b="1" dirty="0" smtClean="0">
                <a:latin typeface="Times New Roman" panose="02020603050405020304" pitchFamily="18" charset="0"/>
                <a:ea typeface="微软雅黑" panose="020B0503020204020204" pitchFamily="34" charset="-122"/>
                <a:sym typeface="Times New Roman" panose="02020603050405020304" pitchFamily="18" charset="0"/>
              </a:rPr>
              <a:t>2018</a:t>
            </a:r>
            <a:r>
              <a:rPr lang="zh-CN" altLang="en-US" sz="1200" b="1" dirty="0" smtClean="0">
                <a:latin typeface="Times New Roman" panose="02020603050405020304" pitchFamily="18" charset="0"/>
                <a:ea typeface="微软雅黑" panose="020B0503020204020204" pitchFamily="34" charset="-122"/>
                <a:sym typeface="Times New Roman" panose="02020603050405020304" pitchFamily="18" charset="0"/>
              </a:rPr>
              <a:t>年两大风险：合规性风险、流动性风险；</a:t>
            </a:r>
            <a:endParaRPr lang="en-US" altLang="zh-CN" sz="1200" b="1" dirty="0" smtClean="0">
              <a:latin typeface="Times New Roman" panose="02020603050405020304" pitchFamily="18" charset="0"/>
              <a:ea typeface="微软雅黑" panose="020B0503020204020204" pitchFamily="34" charset="-122"/>
              <a:sym typeface="Times New Roman" panose="02020603050405020304" pitchFamily="18" charset="0"/>
            </a:endParaRPr>
          </a:p>
          <a:p>
            <a:r>
              <a:rPr lang="en-US" altLang="zh-CN" sz="1200" b="1" dirty="0" smtClean="0">
                <a:latin typeface="Times New Roman" panose="02020603050405020304" pitchFamily="18" charset="0"/>
                <a:ea typeface="微软雅黑" panose="020B0503020204020204" pitchFamily="34" charset="-122"/>
                <a:sym typeface="Times New Roman" panose="02020603050405020304" pitchFamily="18" charset="0"/>
              </a:rPr>
              <a:t>            ② </a:t>
            </a:r>
            <a:r>
              <a:rPr lang="zh-CN" altLang="en-US" sz="1200" b="1" dirty="0" smtClean="0">
                <a:latin typeface="Times New Roman" panose="02020603050405020304" pitchFamily="18" charset="0"/>
                <a:ea typeface="微软雅黑" panose="020B0503020204020204" pitchFamily="34" charset="-122"/>
                <a:sym typeface="Times New Roman" panose="02020603050405020304" pitchFamily="18" charset="0"/>
              </a:rPr>
              <a:t>利率将维持高位，贷款额度持续紧张。</a:t>
            </a:r>
            <a:endParaRPr lang="zh-CN" altLang="en-US" sz="1200" b="1" dirty="0">
              <a:latin typeface="Times New Roman" panose="02020603050405020304" pitchFamily="18" charset="0"/>
              <a:ea typeface="微软雅黑" panose="020B0503020204020204" pitchFamily="34" charset="-122"/>
              <a:sym typeface="Times New Roman" panose="02020603050405020304" pitchFamily="18" charset="0"/>
            </a:endParaRPr>
          </a:p>
        </p:txBody>
      </p:sp>
      <p:sp>
        <p:nvSpPr>
          <p:cNvPr id="3" name="文本框 2"/>
          <p:cNvSpPr txBox="1"/>
          <p:nvPr/>
        </p:nvSpPr>
        <p:spPr>
          <a:xfrm>
            <a:off x="596265" y="1498600"/>
            <a:ext cx="7589520" cy="830997"/>
          </a:xfrm>
          <a:prstGeom prst="rect">
            <a:avLst/>
          </a:prstGeom>
          <a:noFill/>
        </p:spPr>
        <p:txBody>
          <a:bodyPr wrap="square" rtlCol="0" anchor="t">
            <a:spAutoFit/>
          </a:bodyPr>
          <a:lstStyle/>
          <a:p>
            <a:r>
              <a:rPr lang="en-US" altLang="zh-CN" sz="1200" b="1" dirty="0" smtClean="0">
                <a:latin typeface="微软雅黑" panose="020B0503020204020204" pitchFamily="34" charset="-122"/>
                <a:ea typeface="微软雅黑" panose="020B0503020204020204" pitchFamily="34" charset="-122"/>
                <a:sym typeface="Times New Roman" panose="02020603050405020304" pitchFamily="18" charset="0"/>
              </a:rPr>
              <a:t>3</a:t>
            </a:r>
            <a:r>
              <a:rPr lang="zh-CN" altLang="en-US" sz="1200" b="1" dirty="0" smtClean="0">
                <a:latin typeface="微软雅黑" panose="020B0503020204020204" pitchFamily="34" charset="-122"/>
                <a:ea typeface="微软雅黑" panose="020B0503020204020204" pitchFamily="34" charset="-122"/>
                <a:sym typeface="Times New Roman" panose="02020603050405020304" pitchFamily="18" charset="0"/>
              </a:rPr>
              <a:t>、未来三年中国经济由高速增长阶段转向高质量发展阶段</a:t>
            </a:r>
            <a:endParaRPr lang="en-US" altLang="zh-CN" sz="1200" b="1" dirty="0" smtClean="0">
              <a:latin typeface="微软雅黑" panose="020B0503020204020204" pitchFamily="34" charset="-122"/>
              <a:ea typeface="微软雅黑" panose="020B0503020204020204" pitchFamily="34" charset="-122"/>
              <a:sym typeface="Times New Roman" panose="02020603050405020304" pitchFamily="18" charset="0"/>
            </a:endParaRPr>
          </a:p>
          <a:p>
            <a:r>
              <a:rPr lang="en-US" altLang="zh-CN" sz="1200" dirty="0" smtClean="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200" dirty="0" smtClean="0">
                <a:latin typeface="微软雅黑" panose="020B0503020204020204" pitchFamily="34" charset="-122"/>
                <a:ea typeface="微软雅黑" panose="020B0503020204020204" pitchFamily="34" charset="-122"/>
                <a:cs typeface="微软雅黑" panose="020B0503020204020204" pitchFamily="34" charset="-122"/>
              </a:rPr>
              <a:t>现任国务院副总理、时任中共中央政治局</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rPr>
              <a:t>委员、中央财经领导小组办公室主任刘鹤在达沃斯论坛上做了主旨发言，提出了监管“三年之期”的观点，未来3年左右的时间，使得宏观杠杆率得到有效控制，金融结构适应性</a:t>
            </a:r>
            <a:r>
              <a:rPr lang="zh-CN" altLang="en-US" sz="1200" dirty="0" smtClean="0">
                <a:latin typeface="微软雅黑" panose="020B0503020204020204" pitchFamily="34" charset="-122"/>
                <a:ea typeface="微软雅黑" panose="020B0503020204020204" pitchFamily="34" charset="-122"/>
                <a:cs typeface="微软雅黑" panose="020B0503020204020204" pitchFamily="34" charset="-122"/>
              </a:rPr>
              <a:t>提高，从总量扩张向结构优化转变。</a:t>
            </a:r>
            <a:endParaRPr lang="zh-CN" altLang="en-US" sz="12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7" name="文本框 2"/>
          <p:cNvSpPr txBox="1"/>
          <p:nvPr/>
        </p:nvSpPr>
        <p:spPr>
          <a:xfrm>
            <a:off x="642910" y="2643188"/>
            <a:ext cx="7589520" cy="1015663"/>
          </a:xfrm>
          <a:prstGeom prst="rect">
            <a:avLst/>
          </a:prstGeom>
          <a:noFill/>
        </p:spPr>
        <p:txBody>
          <a:bodyPr wrap="square" rtlCol="0" anchor="t">
            <a:spAutoFit/>
          </a:bodyPr>
          <a:lstStyle/>
          <a:p>
            <a:r>
              <a:rPr lang="en-US" altLang="zh-CN" sz="1200" b="1" dirty="0" smtClean="0">
                <a:latin typeface="微软雅黑" panose="020B0503020204020204" pitchFamily="34" charset="-122"/>
                <a:ea typeface="微软雅黑" panose="020B0503020204020204" pitchFamily="34" charset="-122"/>
                <a:sym typeface="Times New Roman" panose="02020603050405020304" pitchFamily="18" charset="0"/>
              </a:rPr>
              <a:t>4</a:t>
            </a:r>
            <a:r>
              <a:rPr lang="zh-CN" altLang="en-US" sz="1200" b="1" dirty="0" smtClean="0">
                <a:latin typeface="微软雅黑" panose="020B0503020204020204" pitchFamily="34" charset="-122"/>
                <a:ea typeface="微软雅黑" panose="020B0503020204020204" pitchFamily="34" charset="-122"/>
                <a:sym typeface="Times New Roman" panose="02020603050405020304" pitchFamily="18" charset="0"/>
              </a:rPr>
              <a:t>、</a:t>
            </a:r>
            <a:r>
              <a:rPr lang="zh-CN" altLang="en-US" sz="1200" b="1" dirty="0" smtClean="0"/>
              <a:t> </a:t>
            </a:r>
            <a:r>
              <a:rPr lang="en-US" altLang="zh-CN" sz="1200" b="1" dirty="0" smtClean="0">
                <a:latin typeface="微软雅黑" panose="020B0503020204020204" pitchFamily="34" charset="-122"/>
                <a:ea typeface="微软雅黑" panose="020B0503020204020204" pitchFamily="34" charset="-122"/>
                <a:sym typeface="Times New Roman" panose="02020603050405020304" pitchFamily="18" charset="0"/>
              </a:rPr>
              <a:t>2018</a:t>
            </a:r>
            <a:r>
              <a:rPr lang="zh-CN" altLang="en-US" sz="1200" b="1" smtClean="0">
                <a:latin typeface="微软雅黑" panose="020B0503020204020204" pitchFamily="34" charset="-122"/>
                <a:ea typeface="微软雅黑" panose="020B0503020204020204" pitchFamily="34" charset="-122"/>
                <a:sym typeface="Times New Roman" panose="02020603050405020304" pitchFamily="18" charset="0"/>
              </a:rPr>
              <a:t>年金融监管政策收紧</a:t>
            </a:r>
            <a:endParaRPr lang="en-US" altLang="zh-CN" sz="1200" b="1" dirty="0" smtClean="0">
              <a:latin typeface="微软雅黑" panose="020B0503020204020204" pitchFamily="34" charset="-122"/>
              <a:ea typeface="微软雅黑" panose="020B0503020204020204" pitchFamily="34" charset="-122"/>
              <a:sym typeface="Times New Roman" panose="02020603050405020304" pitchFamily="18" charset="0"/>
            </a:endParaRPr>
          </a:p>
          <a:p>
            <a:r>
              <a:rPr lang="zh-CN" altLang="en-US" sz="1200" dirty="0" smtClean="0"/>
              <a:t>     </a:t>
            </a:r>
            <a:r>
              <a:rPr lang="zh-CN" altLang="en-US" sz="1200" dirty="0" smtClean="0">
                <a:latin typeface="微软雅黑" panose="020B0503020204020204" pitchFamily="34" charset="-122"/>
                <a:ea typeface="微软雅黑" panose="020B0503020204020204" pitchFamily="34" charset="-122"/>
                <a:cs typeface="微软雅黑" panose="020B0503020204020204" pitchFamily="34" charset="-122"/>
              </a:rPr>
              <a:t>今年一季度，央行和银监会在政策方面继续发力，特别是</a:t>
            </a:r>
            <a:r>
              <a:rPr lang="en-US" altLang="zh-CN" sz="1200" dirty="0" smtClean="0">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1200" dirty="0" smtClean="0">
                <a:latin typeface="微软雅黑" panose="020B0503020204020204" pitchFamily="34" charset="-122"/>
                <a:ea typeface="微软雅黑" panose="020B0503020204020204" pitchFamily="34" charset="-122"/>
                <a:cs typeface="微软雅黑" panose="020B0503020204020204" pitchFamily="34" charset="-122"/>
              </a:rPr>
              <a:t>月份，银监会和央行合计出台</a:t>
            </a:r>
            <a:r>
              <a:rPr lang="en-US" altLang="zh-CN" sz="1200" dirty="0" smtClean="0">
                <a:latin typeface="微软雅黑" panose="020B0503020204020204" pitchFamily="34" charset="-122"/>
                <a:ea typeface="微软雅黑" panose="020B0503020204020204" pitchFamily="34" charset="-122"/>
                <a:cs typeface="微软雅黑" panose="020B0503020204020204" pitchFamily="34" charset="-122"/>
              </a:rPr>
              <a:t>13</a:t>
            </a:r>
            <a:r>
              <a:rPr lang="zh-CN" altLang="en-US" sz="1200" dirty="0" smtClean="0">
                <a:latin typeface="微软雅黑" panose="020B0503020204020204" pitchFamily="34" charset="-122"/>
                <a:ea typeface="微软雅黑" panose="020B0503020204020204" pitchFamily="34" charset="-122"/>
                <a:cs typeface="微软雅黑" panose="020B0503020204020204" pitchFamily="34" charset="-122"/>
              </a:rPr>
              <a:t>个文件，几乎占到了一季度政策文件的一半。就整个一季度而言，监管层的力度没有丝毫减弱的迹象，不过相较于</a:t>
            </a:r>
            <a:r>
              <a:rPr lang="en-US" altLang="zh-CN" sz="1200" dirty="0" smtClean="0">
                <a:latin typeface="微软雅黑" panose="020B0503020204020204" pitchFamily="34" charset="-122"/>
                <a:ea typeface="微软雅黑" panose="020B0503020204020204" pitchFamily="34" charset="-122"/>
                <a:cs typeface="微软雅黑" panose="020B0503020204020204" pitchFamily="34" charset="-122"/>
              </a:rPr>
              <a:t>2017</a:t>
            </a:r>
            <a:r>
              <a:rPr lang="zh-CN" altLang="en-US" sz="1200" dirty="0" smtClean="0">
                <a:latin typeface="微软雅黑" panose="020B0503020204020204" pitchFamily="34" charset="-122"/>
                <a:ea typeface="微软雅黑" panose="020B0503020204020204" pitchFamily="34" charset="-122"/>
                <a:cs typeface="微软雅黑" panose="020B0503020204020204" pitchFamily="34" charset="-122"/>
              </a:rPr>
              <a:t>年，整个政策的思路仍然是在进行“补短板”的操作，很多政策先前已经征求过意见，或者已经提前披露。</a:t>
            </a:r>
          </a:p>
          <a:p>
            <a:r>
              <a:rPr lang="zh-CN" altLang="en-US" sz="1200" dirty="0" smtClean="0">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1200" dirty="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p:nvPr/>
        </p:nvSpPr>
        <p:spPr>
          <a:xfrm>
            <a:off x="0" y="1708150"/>
            <a:ext cx="2447925" cy="2016125"/>
          </a:xfrm>
          <a:prstGeom prst="rect">
            <a:avLst/>
          </a:prstGeom>
          <a:solidFill>
            <a:schemeClr val="accent1"/>
          </a:solidFill>
          <a:ln w="25400">
            <a:noFill/>
          </a:ln>
        </p:spPr>
        <p:txBody>
          <a:bodyPr anchor="ctr"/>
          <a:lstStyle/>
          <a:p>
            <a:pPr algn="ctr"/>
            <a:endParaRPr lang="zh-CN" altLang="zh-CN" dirty="0">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19458" name="文本框 3"/>
          <p:cNvSpPr/>
          <p:nvPr/>
        </p:nvSpPr>
        <p:spPr>
          <a:xfrm>
            <a:off x="409575" y="1930400"/>
            <a:ext cx="1612900" cy="1568450"/>
          </a:xfrm>
          <a:prstGeom prst="rect">
            <a:avLst/>
          </a:prstGeom>
          <a:noFill/>
          <a:ln w="9525">
            <a:noFill/>
          </a:ln>
        </p:spPr>
        <p:txBody>
          <a:bodyPr wrap="none" anchor="t">
            <a:spAutoFit/>
          </a:bodyPr>
          <a:lstStyle/>
          <a:p>
            <a:r>
              <a:rPr lang="en-US" altLang="zh-CN" sz="96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02</a:t>
            </a:r>
            <a:endParaRPr lang="zh-CN" altLang="en-US" sz="96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9459" name="文本框 4"/>
          <p:cNvSpPr/>
          <p:nvPr/>
        </p:nvSpPr>
        <p:spPr>
          <a:xfrm>
            <a:off x="3276442" y="2571750"/>
            <a:ext cx="2621280" cy="460375"/>
          </a:xfrm>
          <a:prstGeom prst="rect">
            <a:avLst/>
          </a:prstGeom>
          <a:noFill/>
          <a:ln w="9525">
            <a:noFill/>
          </a:ln>
        </p:spPr>
        <p:txBody>
          <a:bodyPr wrap="none" anchor="t">
            <a:spAutoFit/>
          </a:bodyPr>
          <a:lstStyle/>
          <a:p>
            <a:pPr algn="ctr"/>
            <a:r>
              <a:rPr lang="zh-CN" altLang="en-US" sz="2400"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中原银行情况介绍</a:t>
            </a:r>
            <a:endParaRPr lang="zh-CN" altLang="en-US" sz="2400"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9460" name="矩形 28"/>
          <p:cNvSpPr/>
          <p:nvPr/>
        </p:nvSpPr>
        <p:spPr>
          <a:xfrm>
            <a:off x="6731000" y="1708150"/>
            <a:ext cx="2449513" cy="2016125"/>
          </a:xfrm>
          <a:prstGeom prst="rect">
            <a:avLst/>
          </a:prstGeom>
          <a:solidFill>
            <a:schemeClr val="accent1"/>
          </a:solidFill>
          <a:ln w="25400">
            <a:noFill/>
          </a:ln>
        </p:spPr>
        <p:txBody>
          <a:bodyPr anchor="ctr"/>
          <a:lstStyle/>
          <a:p>
            <a:pPr algn="ctr"/>
            <a:endParaRPr lang="zh-CN" altLang="zh-CN" dirty="0">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grpSp>
        <p:nvGrpSpPr>
          <p:cNvPr id="19461" name="组合 29"/>
          <p:cNvGrpSpPr/>
          <p:nvPr/>
        </p:nvGrpSpPr>
        <p:grpSpPr>
          <a:xfrm>
            <a:off x="5697538" y="1851025"/>
            <a:ext cx="431800" cy="433388"/>
            <a:chOff x="0" y="0"/>
            <a:chExt cx="432048" cy="432834"/>
          </a:xfrm>
        </p:grpSpPr>
        <p:sp>
          <p:nvSpPr>
            <p:cNvPr id="19462" name="椭圆 22"/>
            <p:cNvSpPr/>
            <p:nvPr/>
          </p:nvSpPr>
          <p:spPr>
            <a:xfrm>
              <a:off x="0" y="0"/>
              <a:ext cx="432048" cy="432834"/>
            </a:xfrm>
            <a:prstGeom prst="ellipse">
              <a:avLst/>
            </a:prstGeom>
            <a:solidFill>
              <a:schemeClr val="accent1"/>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19463" name="Freeform 59"/>
            <p:cNvSpPr/>
            <p:nvPr/>
          </p:nvSpPr>
          <p:spPr>
            <a:xfrm>
              <a:off x="96134" y="91078"/>
              <a:ext cx="239780" cy="250679"/>
            </a:xfrm>
            <a:custGeom>
              <a:avLst/>
              <a:gdLst/>
              <a:ahLst/>
              <a:cxnLst>
                <a:cxn ang="0">
                  <a:pos x="233589" y="215279"/>
                </a:cxn>
                <a:cxn ang="0">
                  <a:pos x="195621" y="250267"/>
                </a:cxn>
                <a:cxn ang="0">
                  <a:pos x="172097" y="229686"/>
                </a:cxn>
                <a:cxn ang="0">
                  <a:pos x="181176" y="209517"/>
                </a:cxn>
                <a:cxn ang="0">
                  <a:pos x="195621" y="221042"/>
                </a:cxn>
                <a:cxn ang="0">
                  <a:pos x="227812" y="195110"/>
                </a:cxn>
                <a:cxn ang="0">
                  <a:pos x="233589" y="215279"/>
                </a:cxn>
                <a:cxn ang="0">
                  <a:pos x="195621" y="203754"/>
                </a:cxn>
                <a:cxn ang="0">
                  <a:pos x="157652" y="221042"/>
                </a:cxn>
                <a:cxn ang="0">
                  <a:pos x="174986" y="250267"/>
                </a:cxn>
                <a:cxn ang="0">
                  <a:pos x="0" y="238742"/>
                </a:cxn>
                <a:cxn ang="0">
                  <a:pos x="11968" y="23051"/>
                </a:cxn>
                <a:cxn ang="0">
                  <a:pos x="32191" y="34988"/>
                </a:cxn>
                <a:cxn ang="0">
                  <a:pos x="78826" y="34988"/>
                </a:cxn>
                <a:cxn ang="0">
                  <a:pos x="90382" y="23051"/>
                </a:cxn>
                <a:cxn ang="0">
                  <a:pos x="113906" y="58039"/>
                </a:cxn>
                <a:cxn ang="0">
                  <a:pos x="137430" y="23051"/>
                </a:cxn>
                <a:cxn ang="0">
                  <a:pos x="148986" y="34988"/>
                </a:cxn>
                <a:cxn ang="0">
                  <a:pos x="195621" y="34988"/>
                </a:cxn>
                <a:cxn ang="0">
                  <a:pos x="215843" y="23051"/>
                </a:cxn>
                <a:cxn ang="0">
                  <a:pos x="227812" y="183173"/>
                </a:cxn>
                <a:cxn ang="0">
                  <a:pos x="195621" y="203754"/>
                </a:cxn>
                <a:cxn ang="0">
                  <a:pos x="32191" y="200872"/>
                </a:cxn>
                <a:cxn ang="0">
                  <a:pos x="116795" y="209517"/>
                </a:cxn>
                <a:cxn ang="0">
                  <a:pos x="116795" y="192228"/>
                </a:cxn>
                <a:cxn ang="0">
                  <a:pos x="32191" y="200872"/>
                </a:cxn>
                <a:cxn ang="0">
                  <a:pos x="184065" y="90146"/>
                </a:cxn>
                <a:cxn ang="0">
                  <a:pos x="32191" y="101671"/>
                </a:cxn>
                <a:cxn ang="0">
                  <a:pos x="184065" y="113608"/>
                </a:cxn>
                <a:cxn ang="0">
                  <a:pos x="184065" y="90146"/>
                </a:cxn>
                <a:cxn ang="0">
                  <a:pos x="184065" y="139541"/>
                </a:cxn>
                <a:cxn ang="0">
                  <a:pos x="93271" y="139541"/>
                </a:cxn>
                <a:cxn ang="0">
                  <a:pos x="32191" y="151066"/>
                </a:cxn>
                <a:cxn ang="0">
                  <a:pos x="93271" y="163003"/>
                </a:cxn>
                <a:cxn ang="0">
                  <a:pos x="184065" y="163003"/>
                </a:cxn>
                <a:cxn ang="0">
                  <a:pos x="184065" y="139541"/>
                </a:cxn>
                <a:cxn ang="0">
                  <a:pos x="172097" y="46514"/>
                </a:cxn>
                <a:cxn ang="0">
                  <a:pos x="160541" y="11525"/>
                </a:cxn>
                <a:cxn ang="0">
                  <a:pos x="184065" y="11525"/>
                </a:cxn>
                <a:cxn ang="0">
                  <a:pos x="172097" y="46514"/>
                </a:cxn>
                <a:cxn ang="0">
                  <a:pos x="113906" y="46514"/>
                </a:cxn>
                <a:cxn ang="0">
                  <a:pos x="102350" y="11525"/>
                </a:cxn>
                <a:cxn ang="0">
                  <a:pos x="125461" y="11525"/>
                </a:cxn>
                <a:cxn ang="0">
                  <a:pos x="113906" y="46514"/>
                </a:cxn>
                <a:cxn ang="0">
                  <a:pos x="55715" y="46514"/>
                </a:cxn>
                <a:cxn ang="0">
                  <a:pos x="43746" y="11525"/>
                </a:cxn>
                <a:cxn ang="0">
                  <a:pos x="67270" y="11525"/>
                </a:cxn>
                <a:cxn ang="0">
                  <a:pos x="55715" y="46514"/>
                </a:cxn>
              </a:cxnLst>
              <a:rect l="0" t="0" r="0" b="0"/>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w="9525">
              <a:noFill/>
            </a:ln>
          </p:spPr>
          <p:txBody>
            <a:bodyPr/>
            <a:lstStyle/>
            <a:p>
              <a:endParaRPr lang="zh-CN" altLang="en-US"/>
            </a:p>
          </p:txBody>
        </p:sp>
      </p:grpSp>
      <p:grpSp>
        <p:nvGrpSpPr>
          <p:cNvPr id="19464" name="组合 32"/>
          <p:cNvGrpSpPr/>
          <p:nvPr/>
        </p:nvGrpSpPr>
        <p:grpSpPr>
          <a:xfrm>
            <a:off x="4400550" y="1852613"/>
            <a:ext cx="431800" cy="431800"/>
            <a:chOff x="0" y="0"/>
            <a:chExt cx="432048" cy="432048"/>
          </a:xfrm>
        </p:grpSpPr>
        <p:sp>
          <p:nvSpPr>
            <p:cNvPr id="19465" name="椭圆 65"/>
            <p:cNvSpPr/>
            <p:nvPr/>
          </p:nvSpPr>
          <p:spPr>
            <a:xfrm>
              <a:off x="0" y="0"/>
              <a:ext cx="432048" cy="432048"/>
            </a:xfrm>
            <a:prstGeom prst="ellipse">
              <a:avLst/>
            </a:prstGeom>
            <a:solidFill>
              <a:srgbClr val="F79600"/>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19466" name="Freeform 110"/>
            <p:cNvSpPr/>
            <p:nvPr/>
          </p:nvSpPr>
          <p:spPr>
            <a:xfrm>
              <a:off x="103078" y="91593"/>
              <a:ext cx="250679" cy="248862"/>
            </a:xfrm>
            <a:custGeom>
              <a:avLst/>
              <a:gdLst/>
              <a:ahLst/>
              <a:cxnLst>
                <a:cxn ang="0">
                  <a:pos x="250267" y="224885"/>
                </a:cxn>
                <a:cxn ang="0">
                  <a:pos x="250267" y="224885"/>
                </a:cxn>
                <a:cxn ang="0">
                  <a:pos x="226805" y="248449"/>
                </a:cxn>
                <a:cxn ang="0">
                  <a:pos x="209517" y="242661"/>
                </a:cxn>
                <a:cxn ang="0">
                  <a:pos x="142422" y="172384"/>
                </a:cxn>
                <a:cxn ang="0">
                  <a:pos x="93027" y="187267"/>
                </a:cxn>
                <a:cxn ang="0">
                  <a:pos x="0" y="93427"/>
                </a:cxn>
                <a:cxn ang="0">
                  <a:pos x="93027" y="0"/>
                </a:cxn>
                <a:cxn ang="0">
                  <a:pos x="186054" y="93427"/>
                </a:cxn>
                <a:cxn ang="0">
                  <a:pos x="174529" y="140553"/>
                </a:cxn>
                <a:cxn ang="0">
                  <a:pos x="241623" y="207523"/>
                </a:cxn>
                <a:cxn ang="0">
                  <a:pos x="250267" y="224885"/>
                </a:cxn>
                <a:cxn ang="0">
                  <a:pos x="93027" y="23563"/>
                </a:cxn>
                <a:cxn ang="0">
                  <a:pos x="93027" y="23563"/>
                </a:cxn>
                <a:cxn ang="0">
                  <a:pos x="23051" y="93427"/>
                </a:cxn>
                <a:cxn ang="0">
                  <a:pos x="93027" y="163703"/>
                </a:cxn>
                <a:cxn ang="0">
                  <a:pos x="163003" y="93427"/>
                </a:cxn>
                <a:cxn ang="0">
                  <a:pos x="93027" y="23563"/>
                </a:cxn>
                <a:cxn ang="0">
                  <a:pos x="133778" y="105415"/>
                </a:cxn>
                <a:cxn ang="0">
                  <a:pos x="133778" y="105415"/>
                </a:cxn>
                <a:cxn ang="0">
                  <a:pos x="104552" y="105415"/>
                </a:cxn>
                <a:cxn ang="0">
                  <a:pos x="104552" y="131459"/>
                </a:cxn>
                <a:cxn ang="0">
                  <a:pos x="93027" y="143447"/>
                </a:cxn>
                <a:cxn ang="0">
                  <a:pos x="81502" y="131459"/>
                </a:cxn>
                <a:cxn ang="0">
                  <a:pos x="81502" y="105415"/>
                </a:cxn>
                <a:cxn ang="0">
                  <a:pos x="55158" y="105415"/>
                </a:cxn>
                <a:cxn ang="0">
                  <a:pos x="43632" y="93427"/>
                </a:cxn>
                <a:cxn ang="0">
                  <a:pos x="55158" y="81852"/>
                </a:cxn>
                <a:cxn ang="0">
                  <a:pos x="81502" y="81852"/>
                </a:cxn>
                <a:cxn ang="0">
                  <a:pos x="81502" y="52501"/>
                </a:cxn>
                <a:cxn ang="0">
                  <a:pos x="93027" y="40926"/>
                </a:cxn>
                <a:cxn ang="0">
                  <a:pos x="104552" y="52501"/>
                </a:cxn>
                <a:cxn ang="0">
                  <a:pos x="104552" y="81852"/>
                </a:cxn>
                <a:cxn ang="0">
                  <a:pos x="133778" y="81852"/>
                </a:cxn>
                <a:cxn ang="0">
                  <a:pos x="145303" y="93427"/>
                </a:cxn>
                <a:cxn ang="0">
                  <a:pos x="133778" y="105415"/>
                </a:cxn>
              </a:cxnLst>
              <a:rect l="0" t="0" r="0" b="0"/>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w="9525">
              <a:noFill/>
            </a:ln>
          </p:spPr>
          <p:txBody>
            <a:bodyPr/>
            <a:lstStyle/>
            <a:p>
              <a:endParaRPr lang="zh-CN" altLang="en-US"/>
            </a:p>
          </p:txBody>
        </p:sp>
      </p:grpSp>
      <p:grpSp>
        <p:nvGrpSpPr>
          <p:cNvPr id="19467" name="组合 35"/>
          <p:cNvGrpSpPr/>
          <p:nvPr/>
        </p:nvGrpSpPr>
        <p:grpSpPr>
          <a:xfrm>
            <a:off x="5049838" y="1851025"/>
            <a:ext cx="433387" cy="433388"/>
            <a:chOff x="0" y="0"/>
            <a:chExt cx="432833" cy="432834"/>
          </a:xfrm>
        </p:grpSpPr>
        <p:sp>
          <p:nvSpPr>
            <p:cNvPr id="19468" name="椭圆 36"/>
            <p:cNvSpPr/>
            <p:nvPr/>
          </p:nvSpPr>
          <p:spPr>
            <a:xfrm>
              <a:off x="0" y="0"/>
              <a:ext cx="432833" cy="432834"/>
            </a:xfrm>
            <a:prstGeom prst="ellipse">
              <a:avLst/>
            </a:prstGeom>
            <a:solidFill>
              <a:srgbClr val="7F7F7F"/>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19469" name="Freeform 16"/>
            <p:cNvSpPr/>
            <p:nvPr/>
          </p:nvSpPr>
          <p:spPr>
            <a:xfrm>
              <a:off x="118324" y="102885"/>
              <a:ext cx="196183" cy="227065"/>
            </a:xfrm>
            <a:custGeom>
              <a:avLst/>
              <a:gdLst/>
              <a:ahLst/>
              <a:cxnLst>
                <a:cxn ang="0">
                  <a:pos x="184206" y="226654"/>
                </a:cxn>
                <a:cxn ang="0">
                  <a:pos x="184206" y="226654"/>
                </a:cxn>
                <a:cxn ang="0">
                  <a:pos x="172228" y="226654"/>
                </a:cxn>
                <a:cxn ang="0">
                  <a:pos x="172228" y="0"/>
                </a:cxn>
                <a:cxn ang="0">
                  <a:pos x="184206" y="0"/>
                </a:cxn>
                <a:cxn ang="0">
                  <a:pos x="195770" y="11518"/>
                </a:cxn>
                <a:cxn ang="0">
                  <a:pos x="195770" y="215136"/>
                </a:cxn>
                <a:cxn ang="0">
                  <a:pos x="184206" y="226654"/>
                </a:cxn>
                <a:cxn ang="0">
                  <a:pos x="23542" y="215136"/>
                </a:cxn>
                <a:cxn ang="0">
                  <a:pos x="23542" y="215136"/>
                </a:cxn>
                <a:cxn ang="0">
                  <a:pos x="23542" y="203618"/>
                </a:cxn>
                <a:cxn ang="0">
                  <a:pos x="43780" y="203618"/>
                </a:cxn>
                <a:cxn ang="0">
                  <a:pos x="67322" y="180171"/>
                </a:cxn>
                <a:cxn ang="0">
                  <a:pos x="43780" y="156724"/>
                </a:cxn>
                <a:cxn ang="0">
                  <a:pos x="23542" y="156724"/>
                </a:cxn>
                <a:cxn ang="0">
                  <a:pos x="23542" y="136568"/>
                </a:cxn>
                <a:cxn ang="0">
                  <a:pos x="43780" y="136568"/>
                </a:cxn>
                <a:cxn ang="0">
                  <a:pos x="67322" y="113121"/>
                </a:cxn>
                <a:cxn ang="0">
                  <a:pos x="43780" y="90086"/>
                </a:cxn>
                <a:cxn ang="0">
                  <a:pos x="23542" y="90086"/>
                </a:cxn>
                <a:cxn ang="0">
                  <a:pos x="23542" y="69518"/>
                </a:cxn>
                <a:cxn ang="0">
                  <a:pos x="43780" y="69518"/>
                </a:cxn>
                <a:cxn ang="0">
                  <a:pos x="67322" y="46483"/>
                </a:cxn>
                <a:cxn ang="0">
                  <a:pos x="43780" y="23036"/>
                </a:cxn>
                <a:cxn ang="0">
                  <a:pos x="23542" y="23036"/>
                </a:cxn>
                <a:cxn ang="0">
                  <a:pos x="23542" y="11518"/>
                </a:cxn>
                <a:cxn ang="0">
                  <a:pos x="35106" y="0"/>
                </a:cxn>
                <a:cxn ang="0">
                  <a:pos x="160664" y="0"/>
                </a:cxn>
                <a:cxn ang="0">
                  <a:pos x="160664" y="226654"/>
                </a:cxn>
                <a:cxn ang="0">
                  <a:pos x="35106" y="226654"/>
                </a:cxn>
                <a:cxn ang="0">
                  <a:pos x="23542" y="215136"/>
                </a:cxn>
                <a:cxn ang="0">
                  <a:pos x="55757" y="46483"/>
                </a:cxn>
                <a:cxn ang="0">
                  <a:pos x="55757" y="46483"/>
                </a:cxn>
                <a:cxn ang="0">
                  <a:pos x="43780" y="58000"/>
                </a:cxn>
                <a:cxn ang="0">
                  <a:pos x="11977" y="58000"/>
                </a:cxn>
                <a:cxn ang="0">
                  <a:pos x="0" y="46483"/>
                </a:cxn>
                <a:cxn ang="0">
                  <a:pos x="11977" y="34965"/>
                </a:cxn>
                <a:cxn ang="0">
                  <a:pos x="43780" y="34965"/>
                </a:cxn>
                <a:cxn ang="0">
                  <a:pos x="55757" y="46483"/>
                </a:cxn>
                <a:cxn ang="0">
                  <a:pos x="11977" y="101603"/>
                </a:cxn>
                <a:cxn ang="0">
                  <a:pos x="11977" y="101603"/>
                </a:cxn>
                <a:cxn ang="0">
                  <a:pos x="43780" y="101603"/>
                </a:cxn>
                <a:cxn ang="0">
                  <a:pos x="55757" y="113121"/>
                </a:cxn>
                <a:cxn ang="0">
                  <a:pos x="43780" y="125050"/>
                </a:cxn>
                <a:cxn ang="0">
                  <a:pos x="11977" y="125050"/>
                </a:cxn>
                <a:cxn ang="0">
                  <a:pos x="0" y="113121"/>
                </a:cxn>
                <a:cxn ang="0">
                  <a:pos x="11977" y="101603"/>
                </a:cxn>
                <a:cxn ang="0">
                  <a:pos x="11977" y="168653"/>
                </a:cxn>
                <a:cxn ang="0">
                  <a:pos x="11977" y="168653"/>
                </a:cxn>
                <a:cxn ang="0">
                  <a:pos x="43780" y="168653"/>
                </a:cxn>
                <a:cxn ang="0">
                  <a:pos x="55757" y="180171"/>
                </a:cxn>
                <a:cxn ang="0">
                  <a:pos x="43780" y="191689"/>
                </a:cxn>
                <a:cxn ang="0">
                  <a:pos x="11977" y="191689"/>
                </a:cxn>
                <a:cxn ang="0">
                  <a:pos x="0" y="180171"/>
                </a:cxn>
                <a:cxn ang="0">
                  <a:pos x="11977" y="168653"/>
                </a:cxn>
              </a:cxnLst>
              <a:rect l="0" t="0" r="0" b="0"/>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w="9525">
              <a:noFill/>
            </a:ln>
          </p:spPr>
          <p:txBody>
            <a:bodyPr/>
            <a:lstStyle/>
            <a:p>
              <a:endParaRPr lang="zh-CN" altLang="en-US"/>
            </a:p>
          </p:txBody>
        </p:sp>
      </p:grpSp>
      <p:grpSp>
        <p:nvGrpSpPr>
          <p:cNvPr id="19470" name="组合 38"/>
          <p:cNvGrpSpPr/>
          <p:nvPr/>
        </p:nvGrpSpPr>
        <p:grpSpPr>
          <a:xfrm>
            <a:off x="3105150" y="1851025"/>
            <a:ext cx="433388" cy="433388"/>
            <a:chOff x="0" y="0"/>
            <a:chExt cx="432833" cy="432834"/>
          </a:xfrm>
        </p:grpSpPr>
        <p:sp>
          <p:nvSpPr>
            <p:cNvPr id="19471" name="椭圆 16"/>
            <p:cNvSpPr/>
            <p:nvPr/>
          </p:nvSpPr>
          <p:spPr>
            <a:xfrm>
              <a:off x="0" y="0"/>
              <a:ext cx="432833" cy="432834"/>
            </a:xfrm>
            <a:prstGeom prst="ellipse">
              <a:avLst/>
            </a:prstGeom>
            <a:solidFill>
              <a:schemeClr val="accent1"/>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19472" name="Freeform 75"/>
            <p:cNvSpPr/>
            <p:nvPr/>
          </p:nvSpPr>
          <p:spPr>
            <a:xfrm>
              <a:off x="91984" y="111059"/>
              <a:ext cx="248863" cy="210716"/>
            </a:xfrm>
            <a:custGeom>
              <a:avLst/>
              <a:gdLst/>
              <a:ahLst/>
              <a:cxnLst>
                <a:cxn ang="0">
                  <a:pos x="236461" y="210303"/>
                </a:cxn>
                <a:cxn ang="0">
                  <a:pos x="236461" y="210303"/>
                </a:cxn>
                <a:cxn ang="0">
                  <a:pos x="11575" y="210303"/>
                </a:cxn>
                <a:cxn ang="0">
                  <a:pos x="0" y="198734"/>
                </a:cxn>
                <a:cxn ang="0">
                  <a:pos x="0" y="11569"/>
                </a:cxn>
                <a:cxn ang="0">
                  <a:pos x="11575" y="0"/>
                </a:cxn>
                <a:cxn ang="0">
                  <a:pos x="23150" y="11569"/>
                </a:cxn>
                <a:cxn ang="0">
                  <a:pos x="23150" y="160723"/>
                </a:cxn>
                <a:cxn ang="0">
                  <a:pos x="23150" y="186752"/>
                </a:cxn>
                <a:cxn ang="0">
                  <a:pos x="236461" y="186752"/>
                </a:cxn>
                <a:cxn ang="0">
                  <a:pos x="248450" y="198734"/>
                </a:cxn>
                <a:cxn ang="0">
                  <a:pos x="236461" y="210303"/>
                </a:cxn>
                <a:cxn ang="0">
                  <a:pos x="210417" y="175183"/>
                </a:cxn>
                <a:cxn ang="0">
                  <a:pos x="210417" y="175183"/>
                </a:cxn>
                <a:cxn ang="0">
                  <a:pos x="186854" y="175183"/>
                </a:cxn>
                <a:cxn ang="0">
                  <a:pos x="175279" y="163615"/>
                </a:cxn>
                <a:cxn ang="0">
                  <a:pos x="175279" y="81807"/>
                </a:cxn>
                <a:cxn ang="0">
                  <a:pos x="186854" y="70239"/>
                </a:cxn>
                <a:cxn ang="0">
                  <a:pos x="210417" y="70239"/>
                </a:cxn>
                <a:cxn ang="0">
                  <a:pos x="221992" y="81807"/>
                </a:cxn>
                <a:cxn ang="0">
                  <a:pos x="221992" y="163615"/>
                </a:cxn>
                <a:cxn ang="0">
                  <a:pos x="210417" y="175183"/>
                </a:cxn>
                <a:cxn ang="0">
                  <a:pos x="143034" y="175183"/>
                </a:cxn>
                <a:cxn ang="0">
                  <a:pos x="143034" y="175183"/>
                </a:cxn>
                <a:cxn ang="0">
                  <a:pos x="119884" y="175183"/>
                </a:cxn>
                <a:cxn ang="0">
                  <a:pos x="107896" y="163615"/>
                </a:cxn>
                <a:cxn ang="0">
                  <a:pos x="107896" y="35119"/>
                </a:cxn>
                <a:cxn ang="0">
                  <a:pos x="119884" y="23551"/>
                </a:cxn>
                <a:cxn ang="0">
                  <a:pos x="143034" y="23551"/>
                </a:cxn>
                <a:cxn ang="0">
                  <a:pos x="154609" y="35119"/>
                </a:cxn>
                <a:cxn ang="0">
                  <a:pos x="154609" y="163615"/>
                </a:cxn>
                <a:cxn ang="0">
                  <a:pos x="143034" y="175183"/>
                </a:cxn>
                <a:cxn ang="0">
                  <a:pos x="78958" y="175183"/>
                </a:cxn>
                <a:cxn ang="0">
                  <a:pos x="78958" y="175183"/>
                </a:cxn>
                <a:cxn ang="0">
                  <a:pos x="55395" y="175183"/>
                </a:cxn>
                <a:cxn ang="0">
                  <a:pos x="43820" y="163615"/>
                </a:cxn>
                <a:cxn ang="0">
                  <a:pos x="43820" y="140064"/>
                </a:cxn>
                <a:cxn ang="0">
                  <a:pos x="55395" y="128495"/>
                </a:cxn>
                <a:cxn ang="0">
                  <a:pos x="78958" y="128495"/>
                </a:cxn>
                <a:cxn ang="0">
                  <a:pos x="90533" y="140064"/>
                </a:cxn>
                <a:cxn ang="0">
                  <a:pos x="90533" y="163615"/>
                </a:cxn>
                <a:cxn ang="0">
                  <a:pos x="78958" y="175183"/>
                </a:cxn>
              </a:cxnLst>
              <a:rect l="0" t="0" r="0" b="0"/>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w="9525">
              <a:noFill/>
            </a:ln>
          </p:spPr>
          <p:txBody>
            <a:bodyPr/>
            <a:lstStyle/>
            <a:p>
              <a:endParaRPr lang="zh-CN" altLang="en-US"/>
            </a:p>
          </p:txBody>
        </p:sp>
      </p:grpSp>
      <p:grpSp>
        <p:nvGrpSpPr>
          <p:cNvPr id="19473" name="组合 42"/>
          <p:cNvGrpSpPr/>
          <p:nvPr/>
        </p:nvGrpSpPr>
        <p:grpSpPr>
          <a:xfrm>
            <a:off x="3752850" y="1851025"/>
            <a:ext cx="433388" cy="433388"/>
            <a:chOff x="0" y="0"/>
            <a:chExt cx="432833" cy="432834"/>
          </a:xfrm>
        </p:grpSpPr>
        <p:sp>
          <p:nvSpPr>
            <p:cNvPr id="19474" name="椭圆 16"/>
            <p:cNvSpPr/>
            <p:nvPr/>
          </p:nvSpPr>
          <p:spPr>
            <a:xfrm>
              <a:off x="0" y="0"/>
              <a:ext cx="432833" cy="432834"/>
            </a:xfrm>
            <a:prstGeom prst="ellipse">
              <a:avLst/>
            </a:prstGeom>
            <a:solidFill>
              <a:srgbClr val="3992DB"/>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19475" name="Freeform 84"/>
            <p:cNvSpPr/>
            <p:nvPr/>
          </p:nvSpPr>
          <p:spPr>
            <a:xfrm>
              <a:off x="101594" y="91986"/>
              <a:ext cx="248863" cy="248863"/>
            </a:xfrm>
            <a:custGeom>
              <a:avLst/>
              <a:gdLst/>
              <a:ahLst/>
              <a:cxnLst>
                <a:cxn ang="0">
                  <a:pos x="137247" y="110790"/>
                </a:cxn>
                <a:cxn ang="0">
                  <a:pos x="137247" y="110790"/>
                </a:cxn>
                <a:cxn ang="0">
                  <a:pos x="137247" y="0"/>
                </a:cxn>
                <a:cxn ang="0">
                  <a:pos x="248450" y="110790"/>
                </a:cxn>
                <a:cxn ang="0">
                  <a:pos x="137247" y="110790"/>
                </a:cxn>
                <a:cxn ang="0">
                  <a:pos x="114097" y="248450"/>
                </a:cxn>
                <a:cxn ang="0">
                  <a:pos x="114097" y="248450"/>
                </a:cxn>
                <a:cxn ang="0">
                  <a:pos x="0" y="134353"/>
                </a:cxn>
                <a:cxn ang="0">
                  <a:pos x="114097" y="23150"/>
                </a:cxn>
                <a:cxn ang="0">
                  <a:pos x="114097" y="134353"/>
                </a:cxn>
                <a:cxn ang="0">
                  <a:pos x="224886" y="134353"/>
                </a:cxn>
                <a:cxn ang="0">
                  <a:pos x="114097" y="248450"/>
                </a:cxn>
              </a:cxnLst>
              <a:rect l="0" t="0" r="0" b="0"/>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w="9525">
              <a:noFill/>
            </a:ln>
          </p:spPr>
          <p:txBody>
            <a:bodyPr/>
            <a:lstStyle/>
            <a:p>
              <a:endParaRPr lang="zh-CN" altLang="en-US"/>
            </a:p>
          </p:txBody>
        </p:sp>
      </p:grpSp>
      <p:pic>
        <p:nvPicPr>
          <p:cNvPr id="19476" name="Picture 21"/>
          <p:cNvPicPr>
            <a:picLocks noChangeAspect="1"/>
          </p:cNvPicPr>
          <p:nvPr/>
        </p:nvPicPr>
        <p:blipFill>
          <a:blip r:embed="rId2"/>
          <a:stretch>
            <a:fillRect/>
          </a:stretch>
        </p:blipFill>
        <p:spPr>
          <a:xfrm>
            <a:off x="7164388" y="4587875"/>
            <a:ext cx="1905000" cy="450850"/>
          </a:xfrm>
          <a:prstGeom prst="rect">
            <a:avLst/>
          </a:prstGeom>
          <a:noFill/>
          <a:ln w="9525">
            <a:noFill/>
          </a:ln>
        </p:spPr>
      </p:pic>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Parallelogram 21"/>
          <p:cNvSpPr/>
          <p:nvPr/>
        </p:nvSpPr>
        <p:spPr>
          <a:xfrm>
            <a:off x="7135813" y="-3175"/>
            <a:ext cx="1658937" cy="3606800"/>
          </a:xfrm>
          <a:prstGeom prst="parallelogram">
            <a:avLst>
              <a:gd name="adj" fmla="val 25000"/>
            </a:avLst>
          </a:prstGeom>
          <a:solidFill>
            <a:srgbClr val="005DA2">
              <a:alpha val="69019"/>
            </a:srgbClr>
          </a:solidFill>
          <a:ln w="25400">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482" name="Text Placeholder 4"/>
          <p:cNvSpPr/>
          <p:nvPr/>
        </p:nvSpPr>
        <p:spPr>
          <a:xfrm>
            <a:off x="753744" y="400050"/>
            <a:ext cx="2960999" cy="431800"/>
          </a:xfrm>
          <a:prstGeom prst="rect">
            <a:avLst/>
          </a:prstGeom>
          <a:noFill/>
          <a:ln w="9525">
            <a:noFill/>
          </a:ln>
        </p:spPr>
        <p:txBody>
          <a:bodyPr anchor="ctr"/>
          <a:lstStyle/>
          <a:p>
            <a:pPr algn="ctr"/>
            <a:r>
              <a:rPr lang="zh-CN" altLang="en-US" b="1" dirty="0" smtClean="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一、中原</a:t>
            </a:r>
            <a:r>
              <a:rPr lang="zh-CN" altLang="en-US"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银行基本情况介绍</a:t>
            </a:r>
            <a:endParaRPr lang="zh-CN" altLang="en-US" b="1"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0483" name="TextBox 4"/>
          <p:cNvSpPr/>
          <p:nvPr/>
        </p:nvSpPr>
        <p:spPr>
          <a:xfrm>
            <a:off x="881698" y="1162050"/>
            <a:ext cx="5976937" cy="2284095"/>
          </a:xfrm>
          <a:prstGeom prst="rect">
            <a:avLst/>
          </a:prstGeom>
          <a:noFill/>
          <a:ln w="9525">
            <a:noFill/>
          </a:ln>
        </p:spPr>
        <p:txBody>
          <a:bodyPr lIns="68584" tIns="34291" rIns="68584" bIns="34291" anchor="t">
            <a:spAutoFit/>
          </a:bodyPr>
          <a:lstStyle/>
          <a:p>
            <a:pPr algn="just" eaLnBrk="0" hangingPunct="0">
              <a:lnSpc>
                <a:spcPct val="150000"/>
              </a:lnSpc>
            </a:pPr>
            <a:r>
              <a:rPr lang="en-US" sz="1200"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      </a:t>
            </a:r>
            <a:r>
              <a:rPr sz="1200"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中原银行是河南省唯一一家省级法人银行，成立于 2014 年 12 月 26 日，总部设在省会郑州市。目前，中原银行下辖18 家分行和 </a:t>
            </a:r>
            <a:r>
              <a:rPr lang="en-US" sz="1200"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2</a:t>
            </a:r>
            <a:r>
              <a:rPr sz="1200"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 </a:t>
            </a:r>
            <a:r>
              <a:rPr sz="1200"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家直属支行，共有营业网点 460 家，全行在岗员工 1.3 万余人；作为主发起人，在省内设有 9 家村镇银行和 1 家消费金融公司；2017 年 7 月 19 日,在香港联交所主板挂牌上市。成立以来，中原银行按照河南省委、省政府提出的“将中原银行办成一流商业银行”的发展目标，基于“贴近市民、服务小微、支持三农，推进区域经济发展”的市场定位,积极践行“传统业务做特色、创新业务找突破、未来银行求领先”三大发展战略，坚持改革创新发展，全力支持地方经济建设、服务社会民生，取得了良好的经营业绩和发展成果。</a:t>
            </a:r>
          </a:p>
        </p:txBody>
      </p:sp>
      <p:sp>
        <p:nvSpPr>
          <p:cNvPr id="20484" name="Parallelogram 22"/>
          <p:cNvSpPr/>
          <p:nvPr/>
        </p:nvSpPr>
        <p:spPr>
          <a:xfrm>
            <a:off x="7596188" y="1536700"/>
            <a:ext cx="1658937" cy="3606800"/>
          </a:xfrm>
          <a:prstGeom prst="parallelogram">
            <a:avLst>
              <a:gd name="adj" fmla="val 25000"/>
            </a:avLst>
          </a:prstGeom>
          <a:solidFill>
            <a:srgbClr val="005DA2">
              <a:alpha val="69019"/>
            </a:srgbClr>
          </a:solidFill>
          <a:ln w="25400">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485" name="直接连接符 12"/>
          <p:cNvSpPr/>
          <p:nvPr/>
        </p:nvSpPr>
        <p:spPr>
          <a:xfrm>
            <a:off x="849948" y="911543"/>
            <a:ext cx="5472112" cy="0"/>
          </a:xfrm>
          <a:prstGeom prst="line">
            <a:avLst/>
          </a:prstGeom>
          <a:ln w="9525" cap="flat" cmpd="sng">
            <a:solidFill>
              <a:schemeClr val="accent1"/>
            </a:solidFill>
            <a:prstDash val="solid"/>
            <a:bevel/>
            <a:headEnd type="none" w="med" len="med"/>
            <a:tailEnd type="none" w="med" len="med"/>
          </a:ln>
        </p:spPr>
      </p:sp>
      <p:grpSp>
        <p:nvGrpSpPr>
          <p:cNvPr id="20486" name="组合 25"/>
          <p:cNvGrpSpPr/>
          <p:nvPr/>
        </p:nvGrpSpPr>
        <p:grpSpPr>
          <a:xfrm>
            <a:off x="6022023" y="444818"/>
            <a:ext cx="341312" cy="341312"/>
            <a:chOff x="0" y="0"/>
            <a:chExt cx="432048" cy="432834"/>
          </a:xfrm>
        </p:grpSpPr>
        <p:sp>
          <p:nvSpPr>
            <p:cNvPr id="20487" name="椭圆 22"/>
            <p:cNvSpPr/>
            <p:nvPr/>
          </p:nvSpPr>
          <p:spPr>
            <a:xfrm>
              <a:off x="0" y="0"/>
              <a:ext cx="432048" cy="432834"/>
            </a:xfrm>
            <a:prstGeom prst="ellipse">
              <a:avLst/>
            </a:prstGeom>
            <a:solidFill>
              <a:schemeClr val="accent1"/>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488" name="Freeform 59"/>
            <p:cNvSpPr/>
            <p:nvPr/>
          </p:nvSpPr>
          <p:spPr>
            <a:xfrm>
              <a:off x="96134" y="91078"/>
              <a:ext cx="239780" cy="250679"/>
            </a:xfrm>
            <a:custGeom>
              <a:avLst/>
              <a:gdLst/>
              <a:ahLst/>
              <a:cxnLst>
                <a:cxn ang="0">
                  <a:pos x="233589" y="215279"/>
                </a:cxn>
                <a:cxn ang="0">
                  <a:pos x="195621" y="250267"/>
                </a:cxn>
                <a:cxn ang="0">
                  <a:pos x="172097" y="229686"/>
                </a:cxn>
                <a:cxn ang="0">
                  <a:pos x="181176" y="209517"/>
                </a:cxn>
                <a:cxn ang="0">
                  <a:pos x="195621" y="221042"/>
                </a:cxn>
                <a:cxn ang="0">
                  <a:pos x="227812" y="195110"/>
                </a:cxn>
                <a:cxn ang="0">
                  <a:pos x="233589" y="215279"/>
                </a:cxn>
                <a:cxn ang="0">
                  <a:pos x="195621" y="203754"/>
                </a:cxn>
                <a:cxn ang="0">
                  <a:pos x="157652" y="221042"/>
                </a:cxn>
                <a:cxn ang="0">
                  <a:pos x="174986" y="250267"/>
                </a:cxn>
                <a:cxn ang="0">
                  <a:pos x="0" y="238742"/>
                </a:cxn>
                <a:cxn ang="0">
                  <a:pos x="11968" y="23051"/>
                </a:cxn>
                <a:cxn ang="0">
                  <a:pos x="32191" y="34988"/>
                </a:cxn>
                <a:cxn ang="0">
                  <a:pos x="78826" y="34988"/>
                </a:cxn>
                <a:cxn ang="0">
                  <a:pos x="90382" y="23051"/>
                </a:cxn>
                <a:cxn ang="0">
                  <a:pos x="113906" y="58039"/>
                </a:cxn>
                <a:cxn ang="0">
                  <a:pos x="137430" y="23051"/>
                </a:cxn>
                <a:cxn ang="0">
                  <a:pos x="148986" y="34988"/>
                </a:cxn>
                <a:cxn ang="0">
                  <a:pos x="195621" y="34988"/>
                </a:cxn>
                <a:cxn ang="0">
                  <a:pos x="215843" y="23051"/>
                </a:cxn>
                <a:cxn ang="0">
                  <a:pos x="227812" y="183173"/>
                </a:cxn>
                <a:cxn ang="0">
                  <a:pos x="195621" y="203754"/>
                </a:cxn>
                <a:cxn ang="0">
                  <a:pos x="32191" y="200872"/>
                </a:cxn>
                <a:cxn ang="0">
                  <a:pos x="116795" y="209517"/>
                </a:cxn>
                <a:cxn ang="0">
                  <a:pos x="116795" y="192228"/>
                </a:cxn>
                <a:cxn ang="0">
                  <a:pos x="32191" y="200872"/>
                </a:cxn>
                <a:cxn ang="0">
                  <a:pos x="184065" y="90146"/>
                </a:cxn>
                <a:cxn ang="0">
                  <a:pos x="32191" y="101671"/>
                </a:cxn>
                <a:cxn ang="0">
                  <a:pos x="184065" y="113608"/>
                </a:cxn>
                <a:cxn ang="0">
                  <a:pos x="184065" y="90146"/>
                </a:cxn>
                <a:cxn ang="0">
                  <a:pos x="184065" y="139541"/>
                </a:cxn>
                <a:cxn ang="0">
                  <a:pos x="93271" y="139541"/>
                </a:cxn>
                <a:cxn ang="0">
                  <a:pos x="32191" y="151066"/>
                </a:cxn>
                <a:cxn ang="0">
                  <a:pos x="93271" y="163003"/>
                </a:cxn>
                <a:cxn ang="0">
                  <a:pos x="184065" y="163003"/>
                </a:cxn>
                <a:cxn ang="0">
                  <a:pos x="184065" y="139541"/>
                </a:cxn>
                <a:cxn ang="0">
                  <a:pos x="172097" y="46514"/>
                </a:cxn>
                <a:cxn ang="0">
                  <a:pos x="160541" y="11525"/>
                </a:cxn>
                <a:cxn ang="0">
                  <a:pos x="184065" y="11525"/>
                </a:cxn>
                <a:cxn ang="0">
                  <a:pos x="172097" y="46514"/>
                </a:cxn>
                <a:cxn ang="0">
                  <a:pos x="113906" y="46514"/>
                </a:cxn>
                <a:cxn ang="0">
                  <a:pos x="102350" y="11525"/>
                </a:cxn>
                <a:cxn ang="0">
                  <a:pos x="125461" y="11525"/>
                </a:cxn>
                <a:cxn ang="0">
                  <a:pos x="113906" y="46514"/>
                </a:cxn>
                <a:cxn ang="0">
                  <a:pos x="55715" y="46514"/>
                </a:cxn>
                <a:cxn ang="0">
                  <a:pos x="43746" y="11525"/>
                </a:cxn>
                <a:cxn ang="0">
                  <a:pos x="67270" y="11525"/>
                </a:cxn>
                <a:cxn ang="0">
                  <a:pos x="55715" y="46514"/>
                </a:cxn>
              </a:cxnLst>
              <a:rect l="0" t="0" r="0" b="0"/>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w="9525">
              <a:noFill/>
            </a:ln>
          </p:spPr>
          <p:txBody>
            <a:bodyPr/>
            <a:lstStyle/>
            <a:p>
              <a:endParaRPr lang="zh-CN" altLang="en-US"/>
            </a:p>
          </p:txBody>
        </p:sp>
      </p:grpSp>
      <p:grpSp>
        <p:nvGrpSpPr>
          <p:cNvPr id="20489" name="组合 28"/>
          <p:cNvGrpSpPr/>
          <p:nvPr/>
        </p:nvGrpSpPr>
        <p:grpSpPr>
          <a:xfrm>
            <a:off x="5037773" y="444818"/>
            <a:ext cx="341312" cy="341312"/>
            <a:chOff x="0" y="0"/>
            <a:chExt cx="432048" cy="432048"/>
          </a:xfrm>
        </p:grpSpPr>
        <p:sp>
          <p:nvSpPr>
            <p:cNvPr id="20490" name="椭圆 65"/>
            <p:cNvSpPr/>
            <p:nvPr/>
          </p:nvSpPr>
          <p:spPr>
            <a:xfrm>
              <a:off x="0" y="0"/>
              <a:ext cx="432048" cy="432048"/>
            </a:xfrm>
            <a:prstGeom prst="ellipse">
              <a:avLst/>
            </a:prstGeom>
            <a:solidFill>
              <a:srgbClr val="F79600"/>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491" name="Freeform 110"/>
            <p:cNvSpPr/>
            <p:nvPr/>
          </p:nvSpPr>
          <p:spPr>
            <a:xfrm>
              <a:off x="103078" y="91593"/>
              <a:ext cx="250679" cy="248862"/>
            </a:xfrm>
            <a:custGeom>
              <a:avLst/>
              <a:gdLst/>
              <a:ahLst/>
              <a:cxnLst>
                <a:cxn ang="0">
                  <a:pos x="250267" y="224885"/>
                </a:cxn>
                <a:cxn ang="0">
                  <a:pos x="250267" y="224885"/>
                </a:cxn>
                <a:cxn ang="0">
                  <a:pos x="226805" y="248449"/>
                </a:cxn>
                <a:cxn ang="0">
                  <a:pos x="209517" y="242661"/>
                </a:cxn>
                <a:cxn ang="0">
                  <a:pos x="142422" y="172384"/>
                </a:cxn>
                <a:cxn ang="0">
                  <a:pos x="93027" y="187267"/>
                </a:cxn>
                <a:cxn ang="0">
                  <a:pos x="0" y="93427"/>
                </a:cxn>
                <a:cxn ang="0">
                  <a:pos x="93027" y="0"/>
                </a:cxn>
                <a:cxn ang="0">
                  <a:pos x="186054" y="93427"/>
                </a:cxn>
                <a:cxn ang="0">
                  <a:pos x="174529" y="140553"/>
                </a:cxn>
                <a:cxn ang="0">
                  <a:pos x="241623" y="207523"/>
                </a:cxn>
                <a:cxn ang="0">
                  <a:pos x="250267" y="224885"/>
                </a:cxn>
                <a:cxn ang="0">
                  <a:pos x="93027" y="23563"/>
                </a:cxn>
                <a:cxn ang="0">
                  <a:pos x="93027" y="23563"/>
                </a:cxn>
                <a:cxn ang="0">
                  <a:pos x="23051" y="93427"/>
                </a:cxn>
                <a:cxn ang="0">
                  <a:pos x="93027" y="163703"/>
                </a:cxn>
                <a:cxn ang="0">
                  <a:pos x="163003" y="93427"/>
                </a:cxn>
                <a:cxn ang="0">
                  <a:pos x="93027" y="23563"/>
                </a:cxn>
                <a:cxn ang="0">
                  <a:pos x="133778" y="105415"/>
                </a:cxn>
                <a:cxn ang="0">
                  <a:pos x="133778" y="105415"/>
                </a:cxn>
                <a:cxn ang="0">
                  <a:pos x="104552" y="105415"/>
                </a:cxn>
                <a:cxn ang="0">
                  <a:pos x="104552" y="131459"/>
                </a:cxn>
                <a:cxn ang="0">
                  <a:pos x="93027" y="143447"/>
                </a:cxn>
                <a:cxn ang="0">
                  <a:pos x="81502" y="131459"/>
                </a:cxn>
                <a:cxn ang="0">
                  <a:pos x="81502" y="105415"/>
                </a:cxn>
                <a:cxn ang="0">
                  <a:pos x="55158" y="105415"/>
                </a:cxn>
                <a:cxn ang="0">
                  <a:pos x="43632" y="93427"/>
                </a:cxn>
                <a:cxn ang="0">
                  <a:pos x="55158" y="81852"/>
                </a:cxn>
                <a:cxn ang="0">
                  <a:pos x="81502" y="81852"/>
                </a:cxn>
                <a:cxn ang="0">
                  <a:pos x="81502" y="52501"/>
                </a:cxn>
                <a:cxn ang="0">
                  <a:pos x="93027" y="40926"/>
                </a:cxn>
                <a:cxn ang="0">
                  <a:pos x="104552" y="52501"/>
                </a:cxn>
                <a:cxn ang="0">
                  <a:pos x="104552" y="81852"/>
                </a:cxn>
                <a:cxn ang="0">
                  <a:pos x="133778" y="81852"/>
                </a:cxn>
                <a:cxn ang="0">
                  <a:pos x="145303" y="93427"/>
                </a:cxn>
                <a:cxn ang="0">
                  <a:pos x="133778" y="105415"/>
                </a:cxn>
              </a:cxnLst>
              <a:rect l="0" t="0" r="0" b="0"/>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w="9525">
              <a:noFill/>
            </a:ln>
          </p:spPr>
          <p:txBody>
            <a:bodyPr/>
            <a:lstStyle/>
            <a:p>
              <a:endParaRPr lang="zh-CN" altLang="en-US"/>
            </a:p>
          </p:txBody>
        </p:sp>
      </p:grpSp>
      <p:grpSp>
        <p:nvGrpSpPr>
          <p:cNvPr id="20492" name="组合 31"/>
          <p:cNvGrpSpPr/>
          <p:nvPr/>
        </p:nvGrpSpPr>
        <p:grpSpPr>
          <a:xfrm>
            <a:off x="5541010" y="444818"/>
            <a:ext cx="341313" cy="341312"/>
            <a:chOff x="0" y="0"/>
            <a:chExt cx="432833" cy="432834"/>
          </a:xfrm>
        </p:grpSpPr>
        <p:sp>
          <p:nvSpPr>
            <p:cNvPr id="20493" name="椭圆 16"/>
            <p:cNvSpPr/>
            <p:nvPr/>
          </p:nvSpPr>
          <p:spPr>
            <a:xfrm>
              <a:off x="0" y="0"/>
              <a:ext cx="432833" cy="432834"/>
            </a:xfrm>
            <a:prstGeom prst="ellipse">
              <a:avLst/>
            </a:prstGeom>
            <a:solidFill>
              <a:srgbClr val="7F7F7F"/>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494" name="Freeform 16"/>
            <p:cNvSpPr/>
            <p:nvPr/>
          </p:nvSpPr>
          <p:spPr>
            <a:xfrm>
              <a:off x="118324" y="102885"/>
              <a:ext cx="196183" cy="227065"/>
            </a:xfrm>
            <a:custGeom>
              <a:avLst/>
              <a:gdLst/>
              <a:ahLst/>
              <a:cxnLst>
                <a:cxn ang="0">
                  <a:pos x="184206" y="226654"/>
                </a:cxn>
                <a:cxn ang="0">
                  <a:pos x="184206" y="226654"/>
                </a:cxn>
                <a:cxn ang="0">
                  <a:pos x="172228" y="226654"/>
                </a:cxn>
                <a:cxn ang="0">
                  <a:pos x="172228" y="0"/>
                </a:cxn>
                <a:cxn ang="0">
                  <a:pos x="184206" y="0"/>
                </a:cxn>
                <a:cxn ang="0">
                  <a:pos x="195770" y="11518"/>
                </a:cxn>
                <a:cxn ang="0">
                  <a:pos x="195770" y="215136"/>
                </a:cxn>
                <a:cxn ang="0">
                  <a:pos x="184206" y="226654"/>
                </a:cxn>
                <a:cxn ang="0">
                  <a:pos x="23542" y="215136"/>
                </a:cxn>
                <a:cxn ang="0">
                  <a:pos x="23542" y="215136"/>
                </a:cxn>
                <a:cxn ang="0">
                  <a:pos x="23542" y="203618"/>
                </a:cxn>
                <a:cxn ang="0">
                  <a:pos x="43780" y="203618"/>
                </a:cxn>
                <a:cxn ang="0">
                  <a:pos x="67322" y="180171"/>
                </a:cxn>
                <a:cxn ang="0">
                  <a:pos x="43780" y="156724"/>
                </a:cxn>
                <a:cxn ang="0">
                  <a:pos x="23542" y="156724"/>
                </a:cxn>
                <a:cxn ang="0">
                  <a:pos x="23542" y="136568"/>
                </a:cxn>
                <a:cxn ang="0">
                  <a:pos x="43780" y="136568"/>
                </a:cxn>
                <a:cxn ang="0">
                  <a:pos x="67322" y="113121"/>
                </a:cxn>
                <a:cxn ang="0">
                  <a:pos x="43780" y="90086"/>
                </a:cxn>
                <a:cxn ang="0">
                  <a:pos x="23542" y="90086"/>
                </a:cxn>
                <a:cxn ang="0">
                  <a:pos x="23542" y="69518"/>
                </a:cxn>
                <a:cxn ang="0">
                  <a:pos x="43780" y="69518"/>
                </a:cxn>
                <a:cxn ang="0">
                  <a:pos x="67322" y="46483"/>
                </a:cxn>
                <a:cxn ang="0">
                  <a:pos x="43780" y="23036"/>
                </a:cxn>
                <a:cxn ang="0">
                  <a:pos x="23542" y="23036"/>
                </a:cxn>
                <a:cxn ang="0">
                  <a:pos x="23542" y="11518"/>
                </a:cxn>
                <a:cxn ang="0">
                  <a:pos x="35106" y="0"/>
                </a:cxn>
                <a:cxn ang="0">
                  <a:pos x="160664" y="0"/>
                </a:cxn>
                <a:cxn ang="0">
                  <a:pos x="160664" y="226654"/>
                </a:cxn>
                <a:cxn ang="0">
                  <a:pos x="35106" y="226654"/>
                </a:cxn>
                <a:cxn ang="0">
                  <a:pos x="23542" y="215136"/>
                </a:cxn>
                <a:cxn ang="0">
                  <a:pos x="55757" y="46483"/>
                </a:cxn>
                <a:cxn ang="0">
                  <a:pos x="55757" y="46483"/>
                </a:cxn>
                <a:cxn ang="0">
                  <a:pos x="43780" y="58000"/>
                </a:cxn>
                <a:cxn ang="0">
                  <a:pos x="11977" y="58000"/>
                </a:cxn>
                <a:cxn ang="0">
                  <a:pos x="0" y="46483"/>
                </a:cxn>
                <a:cxn ang="0">
                  <a:pos x="11977" y="34965"/>
                </a:cxn>
                <a:cxn ang="0">
                  <a:pos x="43780" y="34965"/>
                </a:cxn>
                <a:cxn ang="0">
                  <a:pos x="55757" y="46483"/>
                </a:cxn>
                <a:cxn ang="0">
                  <a:pos x="11977" y="101603"/>
                </a:cxn>
                <a:cxn ang="0">
                  <a:pos x="11977" y="101603"/>
                </a:cxn>
                <a:cxn ang="0">
                  <a:pos x="43780" y="101603"/>
                </a:cxn>
                <a:cxn ang="0">
                  <a:pos x="55757" y="113121"/>
                </a:cxn>
                <a:cxn ang="0">
                  <a:pos x="43780" y="125050"/>
                </a:cxn>
                <a:cxn ang="0">
                  <a:pos x="11977" y="125050"/>
                </a:cxn>
                <a:cxn ang="0">
                  <a:pos x="0" y="113121"/>
                </a:cxn>
                <a:cxn ang="0">
                  <a:pos x="11977" y="101603"/>
                </a:cxn>
                <a:cxn ang="0">
                  <a:pos x="11977" y="168653"/>
                </a:cxn>
                <a:cxn ang="0">
                  <a:pos x="11977" y="168653"/>
                </a:cxn>
                <a:cxn ang="0">
                  <a:pos x="43780" y="168653"/>
                </a:cxn>
                <a:cxn ang="0">
                  <a:pos x="55757" y="180171"/>
                </a:cxn>
                <a:cxn ang="0">
                  <a:pos x="43780" y="191689"/>
                </a:cxn>
                <a:cxn ang="0">
                  <a:pos x="11977" y="191689"/>
                </a:cxn>
                <a:cxn ang="0">
                  <a:pos x="0" y="180171"/>
                </a:cxn>
                <a:cxn ang="0">
                  <a:pos x="11977" y="168653"/>
                </a:cxn>
              </a:cxnLst>
              <a:rect l="0" t="0" r="0" b="0"/>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w="9525">
              <a:noFill/>
            </a:ln>
          </p:spPr>
          <p:txBody>
            <a:bodyPr/>
            <a:lstStyle/>
            <a:p>
              <a:endParaRPr lang="zh-CN" altLang="en-US"/>
            </a:p>
          </p:txBody>
        </p:sp>
      </p:grpSp>
      <p:grpSp>
        <p:nvGrpSpPr>
          <p:cNvPr id="20495" name="组合 34"/>
          <p:cNvGrpSpPr/>
          <p:nvPr/>
        </p:nvGrpSpPr>
        <p:grpSpPr>
          <a:xfrm>
            <a:off x="4028123" y="444818"/>
            <a:ext cx="341312" cy="341312"/>
            <a:chOff x="0" y="0"/>
            <a:chExt cx="432833" cy="432834"/>
          </a:xfrm>
        </p:grpSpPr>
        <p:sp>
          <p:nvSpPr>
            <p:cNvPr id="20496" name="椭圆 16"/>
            <p:cNvSpPr/>
            <p:nvPr/>
          </p:nvSpPr>
          <p:spPr>
            <a:xfrm>
              <a:off x="0" y="0"/>
              <a:ext cx="432833" cy="432834"/>
            </a:xfrm>
            <a:prstGeom prst="ellipse">
              <a:avLst/>
            </a:prstGeom>
            <a:solidFill>
              <a:schemeClr val="accent1"/>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497" name="Freeform 75"/>
            <p:cNvSpPr/>
            <p:nvPr/>
          </p:nvSpPr>
          <p:spPr>
            <a:xfrm>
              <a:off x="91984" y="111059"/>
              <a:ext cx="248863" cy="210716"/>
            </a:xfrm>
            <a:custGeom>
              <a:avLst/>
              <a:gdLst/>
              <a:ahLst/>
              <a:cxnLst>
                <a:cxn ang="0">
                  <a:pos x="236461" y="210303"/>
                </a:cxn>
                <a:cxn ang="0">
                  <a:pos x="236461" y="210303"/>
                </a:cxn>
                <a:cxn ang="0">
                  <a:pos x="11575" y="210303"/>
                </a:cxn>
                <a:cxn ang="0">
                  <a:pos x="0" y="198734"/>
                </a:cxn>
                <a:cxn ang="0">
                  <a:pos x="0" y="11569"/>
                </a:cxn>
                <a:cxn ang="0">
                  <a:pos x="11575" y="0"/>
                </a:cxn>
                <a:cxn ang="0">
                  <a:pos x="23150" y="11569"/>
                </a:cxn>
                <a:cxn ang="0">
                  <a:pos x="23150" y="160723"/>
                </a:cxn>
                <a:cxn ang="0">
                  <a:pos x="23150" y="186752"/>
                </a:cxn>
                <a:cxn ang="0">
                  <a:pos x="236461" y="186752"/>
                </a:cxn>
                <a:cxn ang="0">
                  <a:pos x="248450" y="198734"/>
                </a:cxn>
                <a:cxn ang="0">
                  <a:pos x="236461" y="210303"/>
                </a:cxn>
                <a:cxn ang="0">
                  <a:pos x="210417" y="175183"/>
                </a:cxn>
                <a:cxn ang="0">
                  <a:pos x="210417" y="175183"/>
                </a:cxn>
                <a:cxn ang="0">
                  <a:pos x="186854" y="175183"/>
                </a:cxn>
                <a:cxn ang="0">
                  <a:pos x="175279" y="163615"/>
                </a:cxn>
                <a:cxn ang="0">
                  <a:pos x="175279" y="81807"/>
                </a:cxn>
                <a:cxn ang="0">
                  <a:pos x="186854" y="70239"/>
                </a:cxn>
                <a:cxn ang="0">
                  <a:pos x="210417" y="70239"/>
                </a:cxn>
                <a:cxn ang="0">
                  <a:pos x="221992" y="81807"/>
                </a:cxn>
                <a:cxn ang="0">
                  <a:pos x="221992" y="163615"/>
                </a:cxn>
                <a:cxn ang="0">
                  <a:pos x="210417" y="175183"/>
                </a:cxn>
                <a:cxn ang="0">
                  <a:pos x="143034" y="175183"/>
                </a:cxn>
                <a:cxn ang="0">
                  <a:pos x="143034" y="175183"/>
                </a:cxn>
                <a:cxn ang="0">
                  <a:pos x="119884" y="175183"/>
                </a:cxn>
                <a:cxn ang="0">
                  <a:pos x="107896" y="163615"/>
                </a:cxn>
                <a:cxn ang="0">
                  <a:pos x="107896" y="35119"/>
                </a:cxn>
                <a:cxn ang="0">
                  <a:pos x="119884" y="23551"/>
                </a:cxn>
                <a:cxn ang="0">
                  <a:pos x="143034" y="23551"/>
                </a:cxn>
                <a:cxn ang="0">
                  <a:pos x="154609" y="35119"/>
                </a:cxn>
                <a:cxn ang="0">
                  <a:pos x="154609" y="163615"/>
                </a:cxn>
                <a:cxn ang="0">
                  <a:pos x="143034" y="175183"/>
                </a:cxn>
                <a:cxn ang="0">
                  <a:pos x="78958" y="175183"/>
                </a:cxn>
                <a:cxn ang="0">
                  <a:pos x="78958" y="175183"/>
                </a:cxn>
                <a:cxn ang="0">
                  <a:pos x="55395" y="175183"/>
                </a:cxn>
                <a:cxn ang="0">
                  <a:pos x="43820" y="163615"/>
                </a:cxn>
                <a:cxn ang="0">
                  <a:pos x="43820" y="140064"/>
                </a:cxn>
                <a:cxn ang="0">
                  <a:pos x="55395" y="128495"/>
                </a:cxn>
                <a:cxn ang="0">
                  <a:pos x="78958" y="128495"/>
                </a:cxn>
                <a:cxn ang="0">
                  <a:pos x="90533" y="140064"/>
                </a:cxn>
                <a:cxn ang="0">
                  <a:pos x="90533" y="163615"/>
                </a:cxn>
                <a:cxn ang="0">
                  <a:pos x="78958" y="175183"/>
                </a:cxn>
              </a:cxnLst>
              <a:rect l="0" t="0" r="0" b="0"/>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w="9525">
              <a:noFill/>
            </a:ln>
          </p:spPr>
          <p:txBody>
            <a:bodyPr/>
            <a:lstStyle/>
            <a:p>
              <a:endParaRPr lang="zh-CN" altLang="en-US"/>
            </a:p>
          </p:txBody>
        </p:sp>
      </p:grpSp>
      <p:grpSp>
        <p:nvGrpSpPr>
          <p:cNvPr id="20498" name="组合 37"/>
          <p:cNvGrpSpPr/>
          <p:nvPr/>
        </p:nvGrpSpPr>
        <p:grpSpPr>
          <a:xfrm>
            <a:off x="4532948" y="444818"/>
            <a:ext cx="341312" cy="341312"/>
            <a:chOff x="0" y="0"/>
            <a:chExt cx="432833" cy="432834"/>
          </a:xfrm>
        </p:grpSpPr>
        <p:sp>
          <p:nvSpPr>
            <p:cNvPr id="20499" name="椭圆 16"/>
            <p:cNvSpPr/>
            <p:nvPr/>
          </p:nvSpPr>
          <p:spPr>
            <a:xfrm>
              <a:off x="0" y="0"/>
              <a:ext cx="432833" cy="432834"/>
            </a:xfrm>
            <a:prstGeom prst="ellipse">
              <a:avLst/>
            </a:prstGeom>
            <a:solidFill>
              <a:srgbClr val="3992DB"/>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500" name="Freeform 84"/>
            <p:cNvSpPr/>
            <p:nvPr/>
          </p:nvSpPr>
          <p:spPr>
            <a:xfrm>
              <a:off x="101594" y="91986"/>
              <a:ext cx="248863" cy="248863"/>
            </a:xfrm>
            <a:custGeom>
              <a:avLst/>
              <a:gdLst/>
              <a:ahLst/>
              <a:cxnLst>
                <a:cxn ang="0">
                  <a:pos x="137247" y="110790"/>
                </a:cxn>
                <a:cxn ang="0">
                  <a:pos x="137247" y="110790"/>
                </a:cxn>
                <a:cxn ang="0">
                  <a:pos x="137247" y="0"/>
                </a:cxn>
                <a:cxn ang="0">
                  <a:pos x="248450" y="110790"/>
                </a:cxn>
                <a:cxn ang="0">
                  <a:pos x="137247" y="110790"/>
                </a:cxn>
                <a:cxn ang="0">
                  <a:pos x="114097" y="248450"/>
                </a:cxn>
                <a:cxn ang="0">
                  <a:pos x="114097" y="248450"/>
                </a:cxn>
                <a:cxn ang="0">
                  <a:pos x="0" y="134353"/>
                </a:cxn>
                <a:cxn ang="0">
                  <a:pos x="114097" y="23150"/>
                </a:cxn>
                <a:cxn ang="0">
                  <a:pos x="114097" y="134353"/>
                </a:cxn>
                <a:cxn ang="0">
                  <a:pos x="224886" y="134353"/>
                </a:cxn>
                <a:cxn ang="0">
                  <a:pos x="114097" y="248450"/>
                </a:cxn>
              </a:cxnLst>
              <a:rect l="0" t="0" r="0" b="0"/>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w="9525">
              <a:noFill/>
            </a:ln>
          </p:spPr>
          <p:txBody>
            <a:bodyPr/>
            <a:lstStyle/>
            <a:p>
              <a:endParaRPr lang="zh-CN" altLang="en-US"/>
            </a:p>
          </p:txBody>
        </p:sp>
      </p:gr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Parallelogram 21"/>
          <p:cNvSpPr/>
          <p:nvPr/>
        </p:nvSpPr>
        <p:spPr>
          <a:xfrm>
            <a:off x="7135813" y="-3175"/>
            <a:ext cx="1658937" cy="3606800"/>
          </a:xfrm>
          <a:prstGeom prst="parallelogram">
            <a:avLst>
              <a:gd name="adj" fmla="val 25000"/>
            </a:avLst>
          </a:prstGeom>
          <a:solidFill>
            <a:srgbClr val="005DA2">
              <a:alpha val="69019"/>
            </a:srgbClr>
          </a:solidFill>
          <a:ln w="25400">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482" name="Text Placeholder 4"/>
          <p:cNvSpPr/>
          <p:nvPr/>
        </p:nvSpPr>
        <p:spPr>
          <a:xfrm>
            <a:off x="753744" y="400050"/>
            <a:ext cx="2960999" cy="431800"/>
          </a:xfrm>
          <a:prstGeom prst="rect">
            <a:avLst/>
          </a:prstGeom>
          <a:noFill/>
          <a:ln w="9525">
            <a:noFill/>
          </a:ln>
        </p:spPr>
        <p:txBody>
          <a:bodyPr anchor="ctr"/>
          <a:lstStyle/>
          <a:p>
            <a:pPr algn="ctr"/>
            <a:r>
              <a:rPr lang="zh-CN" altLang="en-US" b="1" dirty="0" smtClean="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一、中原</a:t>
            </a:r>
            <a:r>
              <a:rPr lang="zh-CN" altLang="en-US" b="1" dirty="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银行基本情况介绍</a:t>
            </a:r>
            <a:endParaRPr lang="zh-CN" altLang="en-US" b="1"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0484" name="Parallelogram 22"/>
          <p:cNvSpPr/>
          <p:nvPr/>
        </p:nvSpPr>
        <p:spPr>
          <a:xfrm>
            <a:off x="7596188" y="1536700"/>
            <a:ext cx="1658937" cy="3606800"/>
          </a:xfrm>
          <a:prstGeom prst="parallelogram">
            <a:avLst>
              <a:gd name="adj" fmla="val 25000"/>
            </a:avLst>
          </a:prstGeom>
          <a:solidFill>
            <a:srgbClr val="005DA2">
              <a:alpha val="69019"/>
            </a:srgbClr>
          </a:solidFill>
          <a:ln w="25400">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485" name="直接连接符 12"/>
          <p:cNvSpPr/>
          <p:nvPr/>
        </p:nvSpPr>
        <p:spPr>
          <a:xfrm>
            <a:off x="849948" y="911543"/>
            <a:ext cx="5472112" cy="0"/>
          </a:xfrm>
          <a:prstGeom prst="line">
            <a:avLst/>
          </a:prstGeom>
          <a:ln w="9525" cap="flat" cmpd="sng">
            <a:solidFill>
              <a:schemeClr val="accent1"/>
            </a:solidFill>
            <a:prstDash val="solid"/>
            <a:bevel/>
            <a:headEnd type="none" w="med" len="med"/>
            <a:tailEnd type="none" w="med" len="med"/>
          </a:ln>
        </p:spPr>
      </p:sp>
      <p:grpSp>
        <p:nvGrpSpPr>
          <p:cNvPr id="20486" name="组合 25"/>
          <p:cNvGrpSpPr/>
          <p:nvPr/>
        </p:nvGrpSpPr>
        <p:grpSpPr>
          <a:xfrm>
            <a:off x="6022023" y="444818"/>
            <a:ext cx="341312" cy="341312"/>
            <a:chOff x="0" y="0"/>
            <a:chExt cx="432048" cy="432834"/>
          </a:xfrm>
        </p:grpSpPr>
        <p:sp>
          <p:nvSpPr>
            <p:cNvPr id="20487" name="椭圆 22"/>
            <p:cNvSpPr/>
            <p:nvPr/>
          </p:nvSpPr>
          <p:spPr>
            <a:xfrm>
              <a:off x="0" y="0"/>
              <a:ext cx="432048" cy="432834"/>
            </a:xfrm>
            <a:prstGeom prst="ellipse">
              <a:avLst/>
            </a:prstGeom>
            <a:solidFill>
              <a:schemeClr val="accent1"/>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488" name="Freeform 59"/>
            <p:cNvSpPr/>
            <p:nvPr/>
          </p:nvSpPr>
          <p:spPr>
            <a:xfrm>
              <a:off x="96134" y="91078"/>
              <a:ext cx="239780" cy="250679"/>
            </a:xfrm>
            <a:custGeom>
              <a:avLst/>
              <a:gdLst/>
              <a:ahLst/>
              <a:cxnLst>
                <a:cxn ang="0">
                  <a:pos x="233589" y="215279"/>
                </a:cxn>
                <a:cxn ang="0">
                  <a:pos x="195621" y="250267"/>
                </a:cxn>
                <a:cxn ang="0">
                  <a:pos x="172097" y="229686"/>
                </a:cxn>
                <a:cxn ang="0">
                  <a:pos x="181176" y="209517"/>
                </a:cxn>
                <a:cxn ang="0">
                  <a:pos x="195621" y="221042"/>
                </a:cxn>
                <a:cxn ang="0">
                  <a:pos x="227812" y="195110"/>
                </a:cxn>
                <a:cxn ang="0">
                  <a:pos x="233589" y="215279"/>
                </a:cxn>
                <a:cxn ang="0">
                  <a:pos x="195621" y="203754"/>
                </a:cxn>
                <a:cxn ang="0">
                  <a:pos x="157652" y="221042"/>
                </a:cxn>
                <a:cxn ang="0">
                  <a:pos x="174986" y="250267"/>
                </a:cxn>
                <a:cxn ang="0">
                  <a:pos x="0" y="238742"/>
                </a:cxn>
                <a:cxn ang="0">
                  <a:pos x="11968" y="23051"/>
                </a:cxn>
                <a:cxn ang="0">
                  <a:pos x="32191" y="34988"/>
                </a:cxn>
                <a:cxn ang="0">
                  <a:pos x="78826" y="34988"/>
                </a:cxn>
                <a:cxn ang="0">
                  <a:pos x="90382" y="23051"/>
                </a:cxn>
                <a:cxn ang="0">
                  <a:pos x="113906" y="58039"/>
                </a:cxn>
                <a:cxn ang="0">
                  <a:pos x="137430" y="23051"/>
                </a:cxn>
                <a:cxn ang="0">
                  <a:pos x="148986" y="34988"/>
                </a:cxn>
                <a:cxn ang="0">
                  <a:pos x="195621" y="34988"/>
                </a:cxn>
                <a:cxn ang="0">
                  <a:pos x="215843" y="23051"/>
                </a:cxn>
                <a:cxn ang="0">
                  <a:pos x="227812" y="183173"/>
                </a:cxn>
                <a:cxn ang="0">
                  <a:pos x="195621" y="203754"/>
                </a:cxn>
                <a:cxn ang="0">
                  <a:pos x="32191" y="200872"/>
                </a:cxn>
                <a:cxn ang="0">
                  <a:pos x="116795" y="209517"/>
                </a:cxn>
                <a:cxn ang="0">
                  <a:pos x="116795" y="192228"/>
                </a:cxn>
                <a:cxn ang="0">
                  <a:pos x="32191" y="200872"/>
                </a:cxn>
                <a:cxn ang="0">
                  <a:pos x="184065" y="90146"/>
                </a:cxn>
                <a:cxn ang="0">
                  <a:pos x="32191" y="101671"/>
                </a:cxn>
                <a:cxn ang="0">
                  <a:pos x="184065" y="113608"/>
                </a:cxn>
                <a:cxn ang="0">
                  <a:pos x="184065" y="90146"/>
                </a:cxn>
                <a:cxn ang="0">
                  <a:pos x="184065" y="139541"/>
                </a:cxn>
                <a:cxn ang="0">
                  <a:pos x="93271" y="139541"/>
                </a:cxn>
                <a:cxn ang="0">
                  <a:pos x="32191" y="151066"/>
                </a:cxn>
                <a:cxn ang="0">
                  <a:pos x="93271" y="163003"/>
                </a:cxn>
                <a:cxn ang="0">
                  <a:pos x="184065" y="163003"/>
                </a:cxn>
                <a:cxn ang="0">
                  <a:pos x="184065" y="139541"/>
                </a:cxn>
                <a:cxn ang="0">
                  <a:pos x="172097" y="46514"/>
                </a:cxn>
                <a:cxn ang="0">
                  <a:pos x="160541" y="11525"/>
                </a:cxn>
                <a:cxn ang="0">
                  <a:pos x="184065" y="11525"/>
                </a:cxn>
                <a:cxn ang="0">
                  <a:pos x="172097" y="46514"/>
                </a:cxn>
                <a:cxn ang="0">
                  <a:pos x="113906" y="46514"/>
                </a:cxn>
                <a:cxn ang="0">
                  <a:pos x="102350" y="11525"/>
                </a:cxn>
                <a:cxn ang="0">
                  <a:pos x="125461" y="11525"/>
                </a:cxn>
                <a:cxn ang="0">
                  <a:pos x="113906" y="46514"/>
                </a:cxn>
                <a:cxn ang="0">
                  <a:pos x="55715" y="46514"/>
                </a:cxn>
                <a:cxn ang="0">
                  <a:pos x="43746" y="11525"/>
                </a:cxn>
                <a:cxn ang="0">
                  <a:pos x="67270" y="11525"/>
                </a:cxn>
                <a:cxn ang="0">
                  <a:pos x="55715" y="46514"/>
                </a:cxn>
              </a:cxnLst>
              <a:rect l="0" t="0" r="0" b="0"/>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w="9525">
              <a:noFill/>
            </a:ln>
          </p:spPr>
          <p:txBody>
            <a:bodyPr/>
            <a:lstStyle/>
            <a:p>
              <a:endParaRPr lang="zh-CN" altLang="en-US"/>
            </a:p>
          </p:txBody>
        </p:sp>
      </p:grpSp>
      <p:grpSp>
        <p:nvGrpSpPr>
          <p:cNvPr id="20489" name="组合 28"/>
          <p:cNvGrpSpPr/>
          <p:nvPr/>
        </p:nvGrpSpPr>
        <p:grpSpPr>
          <a:xfrm>
            <a:off x="5037773" y="444818"/>
            <a:ext cx="341312" cy="341312"/>
            <a:chOff x="0" y="0"/>
            <a:chExt cx="432048" cy="432048"/>
          </a:xfrm>
        </p:grpSpPr>
        <p:sp>
          <p:nvSpPr>
            <p:cNvPr id="20490" name="椭圆 65"/>
            <p:cNvSpPr/>
            <p:nvPr/>
          </p:nvSpPr>
          <p:spPr>
            <a:xfrm>
              <a:off x="0" y="0"/>
              <a:ext cx="432048" cy="432048"/>
            </a:xfrm>
            <a:prstGeom prst="ellipse">
              <a:avLst/>
            </a:prstGeom>
            <a:solidFill>
              <a:srgbClr val="F79600"/>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491" name="Freeform 110"/>
            <p:cNvSpPr/>
            <p:nvPr/>
          </p:nvSpPr>
          <p:spPr>
            <a:xfrm>
              <a:off x="103078" y="91593"/>
              <a:ext cx="250679" cy="248862"/>
            </a:xfrm>
            <a:custGeom>
              <a:avLst/>
              <a:gdLst/>
              <a:ahLst/>
              <a:cxnLst>
                <a:cxn ang="0">
                  <a:pos x="250267" y="224885"/>
                </a:cxn>
                <a:cxn ang="0">
                  <a:pos x="250267" y="224885"/>
                </a:cxn>
                <a:cxn ang="0">
                  <a:pos x="226805" y="248449"/>
                </a:cxn>
                <a:cxn ang="0">
                  <a:pos x="209517" y="242661"/>
                </a:cxn>
                <a:cxn ang="0">
                  <a:pos x="142422" y="172384"/>
                </a:cxn>
                <a:cxn ang="0">
                  <a:pos x="93027" y="187267"/>
                </a:cxn>
                <a:cxn ang="0">
                  <a:pos x="0" y="93427"/>
                </a:cxn>
                <a:cxn ang="0">
                  <a:pos x="93027" y="0"/>
                </a:cxn>
                <a:cxn ang="0">
                  <a:pos x="186054" y="93427"/>
                </a:cxn>
                <a:cxn ang="0">
                  <a:pos x="174529" y="140553"/>
                </a:cxn>
                <a:cxn ang="0">
                  <a:pos x="241623" y="207523"/>
                </a:cxn>
                <a:cxn ang="0">
                  <a:pos x="250267" y="224885"/>
                </a:cxn>
                <a:cxn ang="0">
                  <a:pos x="93027" y="23563"/>
                </a:cxn>
                <a:cxn ang="0">
                  <a:pos x="93027" y="23563"/>
                </a:cxn>
                <a:cxn ang="0">
                  <a:pos x="23051" y="93427"/>
                </a:cxn>
                <a:cxn ang="0">
                  <a:pos x="93027" y="163703"/>
                </a:cxn>
                <a:cxn ang="0">
                  <a:pos x="163003" y="93427"/>
                </a:cxn>
                <a:cxn ang="0">
                  <a:pos x="93027" y="23563"/>
                </a:cxn>
                <a:cxn ang="0">
                  <a:pos x="133778" y="105415"/>
                </a:cxn>
                <a:cxn ang="0">
                  <a:pos x="133778" y="105415"/>
                </a:cxn>
                <a:cxn ang="0">
                  <a:pos x="104552" y="105415"/>
                </a:cxn>
                <a:cxn ang="0">
                  <a:pos x="104552" y="131459"/>
                </a:cxn>
                <a:cxn ang="0">
                  <a:pos x="93027" y="143447"/>
                </a:cxn>
                <a:cxn ang="0">
                  <a:pos x="81502" y="131459"/>
                </a:cxn>
                <a:cxn ang="0">
                  <a:pos x="81502" y="105415"/>
                </a:cxn>
                <a:cxn ang="0">
                  <a:pos x="55158" y="105415"/>
                </a:cxn>
                <a:cxn ang="0">
                  <a:pos x="43632" y="93427"/>
                </a:cxn>
                <a:cxn ang="0">
                  <a:pos x="55158" y="81852"/>
                </a:cxn>
                <a:cxn ang="0">
                  <a:pos x="81502" y="81852"/>
                </a:cxn>
                <a:cxn ang="0">
                  <a:pos x="81502" y="52501"/>
                </a:cxn>
                <a:cxn ang="0">
                  <a:pos x="93027" y="40926"/>
                </a:cxn>
                <a:cxn ang="0">
                  <a:pos x="104552" y="52501"/>
                </a:cxn>
                <a:cxn ang="0">
                  <a:pos x="104552" y="81852"/>
                </a:cxn>
                <a:cxn ang="0">
                  <a:pos x="133778" y="81852"/>
                </a:cxn>
                <a:cxn ang="0">
                  <a:pos x="145303" y="93427"/>
                </a:cxn>
                <a:cxn ang="0">
                  <a:pos x="133778" y="105415"/>
                </a:cxn>
              </a:cxnLst>
              <a:rect l="0" t="0" r="0" b="0"/>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w="9525">
              <a:noFill/>
            </a:ln>
          </p:spPr>
          <p:txBody>
            <a:bodyPr/>
            <a:lstStyle/>
            <a:p>
              <a:endParaRPr lang="zh-CN" altLang="en-US"/>
            </a:p>
          </p:txBody>
        </p:sp>
      </p:grpSp>
      <p:grpSp>
        <p:nvGrpSpPr>
          <p:cNvPr id="20492" name="组合 31"/>
          <p:cNvGrpSpPr/>
          <p:nvPr/>
        </p:nvGrpSpPr>
        <p:grpSpPr>
          <a:xfrm>
            <a:off x="5541010" y="444818"/>
            <a:ext cx="341313" cy="341312"/>
            <a:chOff x="0" y="0"/>
            <a:chExt cx="432833" cy="432834"/>
          </a:xfrm>
        </p:grpSpPr>
        <p:sp>
          <p:nvSpPr>
            <p:cNvPr id="20493" name="椭圆 16"/>
            <p:cNvSpPr/>
            <p:nvPr/>
          </p:nvSpPr>
          <p:spPr>
            <a:xfrm>
              <a:off x="0" y="0"/>
              <a:ext cx="432833" cy="432834"/>
            </a:xfrm>
            <a:prstGeom prst="ellipse">
              <a:avLst/>
            </a:prstGeom>
            <a:solidFill>
              <a:srgbClr val="7F7F7F"/>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494" name="Freeform 16"/>
            <p:cNvSpPr/>
            <p:nvPr/>
          </p:nvSpPr>
          <p:spPr>
            <a:xfrm>
              <a:off x="118324" y="102885"/>
              <a:ext cx="196183" cy="227065"/>
            </a:xfrm>
            <a:custGeom>
              <a:avLst/>
              <a:gdLst/>
              <a:ahLst/>
              <a:cxnLst>
                <a:cxn ang="0">
                  <a:pos x="184206" y="226654"/>
                </a:cxn>
                <a:cxn ang="0">
                  <a:pos x="184206" y="226654"/>
                </a:cxn>
                <a:cxn ang="0">
                  <a:pos x="172228" y="226654"/>
                </a:cxn>
                <a:cxn ang="0">
                  <a:pos x="172228" y="0"/>
                </a:cxn>
                <a:cxn ang="0">
                  <a:pos x="184206" y="0"/>
                </a:cxn>
                <a:cxn ang="0">
                  <a:pos x="195770" y="11518"/>
                </a:cxn>
                <a:cxn ang="0">
                  <a:pos x="195770" y="215136"/>
                </a:cxn>
                <a:cxn ang="0">
                  <a:pos x="184206" y="226654"/>
                </a:cxn>
                <a:cxn ang="0">
                  <a:pos x="23542" y="215136"/>
                </a:cxn>
                <a:cxn ang="0">
                  <a:pos x="23542" y="215136"/>
                </a:cxn>
                <a:cxn ang="0">
                  <a:pos x="23542" y="203618"/>
                </a:cxn>
                <a:cxn ang="0">
                  <a:pos x="43780" y="203618"/>
                </a:cxn>
                <a:cxn ang="0">
                  <a:pos x="67322" y="180171"/>
                </a:cxn>
                <a:cxn ang="0">
                  <a:pos x="43780" y="156724"/>
                </a:cxn>
                <a:cxn ang="0">
                  <a:pos x="23542" y="156724"/>
                </a:cxn>
                <a:cxn ang="0">
                  <a:pos x="23542" y="136568"/>
                </a:cxn>
                <a:cxn ang="0">
                  <a:pos x="43780" y="136568"/>
                </a:cxn>
                <a:cxn ang="0">
                  <a:pos x="67322" y="113121"/>
                </a:cxn>
                <a:cxn ang="0">
                  <a:pos x="43780" y="90086"/>
                </a:cxn>
                <a:cxn ang="0">
                  <a:pos x="23542" y="90086"/>
                </a:cxn>
                <a:cxn ang="0">
                  <a:pos x="23542" y="69518"/>
                </a:cxn>
                <a:cxn ang="0">
                  <a:pos x="43780" y="69518"/>
                </a:cxn>
                <a:cxn ang="0">
                  <a:pos x="67322" y="46483"/>
                </a:cxn>
                <a:cxn ang="0">
                  <a:pos x="43780" y="23036"/>
                </a:cxn>
                <a:cxn ang="0">
                  <a:pos x="23542" y="23036"/>
                </a:cxn>
                <a:cxn ang="0">
                  <a:pos x="23542" y="11518"/>
                </a:cxn>
                <a:cxn ang="0">
                  <a:pos x="35106" y="0"/>
                </a:cxn>
                <a:cxn ang="0">
                  <a:pos x="160664" y="0"/>
                </a:cxn>
                <a:cxn ang="0">
                  <a:pos x="160664" y="226654"/>
                </a:cxn>
                <a:cxn ang="0">
                  <a:pos x="35106" y="226654"/>
                </a:cxn>
                <a:cxn ang="0">
                  <a:pos x="23542" y="215136"/>
                </a:cxn>
                <a:cxn ang="0">
                  <a:pos x="55757" y="46483"/>
                </a:cxn>
                <a:cxn ang="0">
                  <a:pos x="55757" y="46483"/>
                </a:cxn>
                <a:cxn ang="0">
                  <a:pos x="43780" y="58000"/>
                </a:cxn>
                <a:cxn ang="0">
                  <a:pos x="11977" y="58000"/>
                </a:cxn>
                <a:cxn ang="0">
                  <a:pos x="0" y="46483"/>
                </a:cxn>
                <a:cxn ang="0">
                  <a:pos x="11977" y="34965"/>
                </a:cxn>
                <a:cxn ang="0">
                  <a:pos x="43780" y="34965"/>
                </a:cxn>
                <a:cxn ang="0">
                  <a:pos x="55757" y="46483"/>
                </a:cxn>
                <a:cxn ang="0">
                  <a:pos x="11977" y="101603"/>
                </a:cxn>
                <a:cxn ang="0">
                  <a:pos x="11977" y="101603"/>
                </a:cxn>
                <a:cxn ang="0">
                  <a:pos x="43780" y="101603"/>
                </a:cxn>
                <a:cxn ang="0">
                  <a:pos x="55757" y="113121"/>
                </a:cxn>
                <a:cxn ang="0">
                  <a:pos x="43780" y="125050"/>
                </a:cxn>
                <a:cxn ang="0">
                  <a:pos x="11977" y="125050"/>
                </a:cxn>
                <a:cxn ang="0">
                  <a:pos x="0" y="113121"/>
                </a:cxn>
                <a:cxn ang="0">
                  <a:pos x="11977" y="101603"/>
                </a:cxn>
                <a:cxn ang="0">
                  <a:pos x="11977" y="168653"/>
                </a:cxn>
                <a:cxn ang="0">
                  <a:pos x="11977" y="168653"/>
                </a:cxn>
                <a:cxn ang="0">
                  <a:pos x="43780" y="168653"/>
                </a:cxn>
                <a:cxn ang="0">
                  <a:pos x="55757" y="180171"/>
                </a:cxn>
                <a:cxn ang="0">
                  <a:pos x="43780" y="191689"/>
                </a:cxn>
                <a:cxn ang="0">
                  <a:pos x="11977" y="191689"/>
                </a:cxn>
                <a:cxn ang="0">
                  <a:pos x="0" y="180171"/>
                </a:cxn>
                <a:cxn ang="0">
                  <a:pos x="11977" y="168653"/>
                </a:cxn>
              </a:cxnLst>
              <a:rect l="0" t="0" r="0" b="0"/>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w="9525">
              <a:noFill/>
            </a:ln>
          </p:spPr>
          <p:txBody>
            <a:bodyPr/>
            <a:lstStyle/>
            <a:p>
              <a:endParaRPr lang="zh-CN" altLang="en-US"/>
            </a:p>
          </p:txBody>
        </p:sp>
      </p:grpSp>
      <p:grpSp>
        <p:nvGrpSpPr>
          <p:cNvPr id="20495" name="组合 34"/>
          <p:cNvGrpSpPr/>
          <p:nvPr/>
        </p:nvGrpSpPr>
        <p:grpSpPr>
          <a:xfrm>
            <a:off x="4028123" y="444818"/>
            <a:ext cx="341312" cy="341312"/>
            <a:chOff x="0" y="0"/>
            <a:chExt cx="432833" cy="432834"/>
          </a:xfrm>
        </p:grpSpPr>
        <p:sp>
          <p:nvSpPr>
            <p:cNvPr id="20496" name="椭圆 16"/>
            <p:cNvSpPr/>
            <p:nvPr/>
          </p:nvSpPr>
          <p:spPr>
            <a:xfrm>
              <a:off x="0" y="0"/>
              <a:ext cx="432833" cy="432834"/>
            </a:xfrm>
            <a:prstGeom prst="ellipse">
              <a:avLst/>
            </a:prstGeom>
            <a:solidFill>
              <a:schemeClr val="accent1"/>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497" name="Freeform 75"/>
            <p:cNvSpPr/>
            <p:nvPr/>
          </p:nvSpPr>
          <p:spPr>
            <a:xfrm>
              <a:off x="91984" y="111059"/>
              <a:ext cx="248863" cy="210716"/>
            </a:xfrm>
            <a:custGeom>
              <a:avLst/>
              <a:gdLst/>
              <a:ahLst/>
              <a:cxnLst>
                <a:cxn ang="0">
                  <a:pos x="236461" y="210303"/>
                </a:cxn>
                <a:cxn ang="0">
                  <a:pos x="236461" y="210303"/>
                </a:cxn>
                <a:cxn ang="0">
                  <a:pos x="11575" y="210303"/>
                </a:cxn>
                <a:cxn ang="0">
                  <a:pos x="0" y="198734"/>
                </a:cxn>
                <a:cxn ang="0">
                  <a:pos x="0" y="11569"/>
                </a:cxn>
                <a:cxn ang="0">
                  <a:pos x="11575" y="0"/>
                </a:cxn>
                <a:cxn ang="0">
                  <a:pos x="23150" y="11569"/>
                </a:cxn>
                <a:cxn ang="0">
                  <a:pos x="23150" y="160723"/>
                </a:cxn>
                <a:cxn ang="0">
                  <a:pos x="23150" y="186752"/>
                </a:cxn>
                <a:cxn ang="0">
                  <a:pos x="236461" y="186752"/>
                </a:cxn>
                <a:cxn ang="0">
                  <a:pos x="248450" y="198734"/>
                </a:cxn>
                <a:cxn ang="0">
                  <a:pos x="236461" y="210303"/>
                </a:cxn>
                <a:cxn ang="0">
                  <a:pos x="210417" y="175183"/>
                </a:cxn>
                <a:cxn ang="0">
                  <a:pos x="210417" y="175183"/>
                </a:cxn>
                <a:cxn ang="0">
                  <a:pos x="186854" y="175183"/>
                </a:cxn>
                <a:cxn ang="0">
                  <a:pos x="175279" y="163615"/>
                </a:cxn>
                <a:cxn ang="0">
                  <a:pos x="175279" y="81807"/>
                </a:cxn>
                <a:cxn ang="0">
                  <a:pos x="186854" y="70239"/>
                </a:cxn>
                <a:cxn ang="0">
                  <a:pos x="210417" y="70239"/>
                </a:cxn>
                <a:cxn ang="0">
                  <a:pos x="221992" y="81807"/>
                </a:cxn>
                <a:cxn ang="0">
                  <a:pos x="221992" y="163615"/>
                </a:cxn>
                <a:cxn ang="0">
                  <a:pos x="210417" y="175183"/>
                </a:cxn>
                <a:cxn ang="0">
                  <a:pos x="143034" y="175183"/>
                </a:cxn>
                <a:cxn ang="0">
                  <a:pos x="143034" y="175183"/>
                </a:cxn>
                <a:cxn ang="0">
                  <a:pos x="119884" y="175183"/>
                </a:cxn>
                <a:cxn ang="0">
                  <a:pos x="107896" y="163615"/>
                </a:cxn>
                <a:cxn ang="0">
                  <a:pos x="107896" y="35119"/>
                </a:cxn>
                <a:cxn ang="0">
                  <a:pos x="119884" y="23551"/>
                </a:cxn>
                <a:cxn ang="0">
                  <a:pos x="143034" y="23551"/>
                </a:cxn>
                <a:cxn ang="0">
                  <a:pos x="154609" y="35119"/>
                </a:cxn>
                <a:cxn ang="0">
                  <a:pos x="154609" y="163615"/>
                </a:cxn>
                <a:cxn ang="0">
                  <a:pos x="143034" y="175183"/>
                </a:cxn>
                <a:cxn ang="0">
                  <a:pos x="78958" y="175183"/>
                </a:cxn>
                <a:cxn ang="0">
                  <a:pos x="78958" y="175183"/>
                </a:cxn>
                <a:cxn ang="0">
                  <a:pos x="55395" y="175183"/>
                </a:cxn>
                <a:cxn ang="0">
                  <a:pos x="43820" y="163615"/>
                </a:cxn>
                <a:cxn ang="0">
                  <a:pos x="43820" y="140064"/>
                </a:cxn>
                <a:cxn ang="0">
                  <a:pos x="55395" y="128495"/>
                </a:cxn>
                <a:cxn ang="0">
                  <a:pos x="78958" y="128495"/>
                </a:cxn>
                <a:cxn ang="0">
                  <a:pos x="90533" y="140064"/>
                </a:cxn>
                <a:cxn ang="0">
                  <a:pos x="90533" y="163615"/>
                </a:cxn>
                <a:cxn ang="0">
                  <a:pos x="78958" y="175183"/>
                </a:cxn>
              </a:cxnLst>
              <a:rect l="0" t="0" r="0" b="0"/>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w="9525">
              <a:noFill/>
            </a:ln>
          </p:spPr>
          <p:txBody>
            <a:bodyPr/>
            <a:lstStyle/>
            <a:p>
              <a:endParaRPr lang="zh-CN" altLang="en-US"/>
            </a:p>
          </p:txBody>
        </p:sp>
      </p:grpSp>
      <p:grpSp>
        <p:nvGrpSpPr>
          <p:cNvPr id="20498" name="组合 37"/>
          <p:cNvGrpSpPr/>
          <p:nvPr/>
        </p:nvGrpSpPr>
        <p:grpSpPr>
          <a:xfrm>
            <a:off x="4532948" y="444818"/>
            <a:ext cx="341312" cy="341312"/>
            <a:chOff x="0" y="0"/>
            <a:chExt cx="432833" cy="432834"/>
          </a:xfrm>
        </p:grpSpPr>
        <p:sp>
          <p:nvSpPr>
            <p:cNvPr id="20499" name="椭圆 16"/>
            <p:cNvSpPr/>
            <p:nvPr/>
          </p:nvSpPr>
          <p:spPr>
            <a:xfrm>
              <a:off x="0" y="0"/>
              <a:ext cx="432833" cy="432834"/>
            </a:xfrm>
            <a:prstGeom prst="ellipse">
              <a:avLst/>
            </a:prstGeom>
            <a:solidFill>
              <a:srgbClr val="3992DB"/>
            </a:solidFill>
            <a:ln w="9525">
              <a:noFill/>
            </a:ln>
          </p:spPr>
          <p:txBody>
            <a:bodyPr anchor="ctr"/>
            <a:lstStyle/>
            <a:p>
              <a:pPr algn="ctr"/>
              <a:endParaRPr lang="zh-CN" altLang="zh-CN" dirty="0">
                <a:solidFill>
                  <a:srgbClr val="FFFFFF"/>
                </a:solidFill>
                <a:latin typeface="Calibri" panose="020F0502020204030204" pitchFamily="34" charset="0"/>
                <a:ea typeface="宋体" panose="02010600030101010101" pitchFamily="2" charset="-122"/>
                <a:sym typeface="Calibri" panose="020F0502020204030204" pitchFamily="34" charset="0"/>
              </a:endParaRPr>
            </a:p>
          </p:txBody>
        </p:sp>
        <p:sp>
          <p:nvSpPr>
            <p:cNvPr id="20500" name="Freeform 84"/>
            <p:cNvSpPr/>
            <p:nvPr/>
          </p:nvSpPr>
          <p:spPr>
            <a:xfrm>
              <a:off x="101594" y="91986"/>
              <a:ext cx="248863" cy="248863"/>
            </a:xfrm>
            <a:custGeom>
              <a:avLst/>
              <a:gdLst/>
              <a:ahLst/>
              <a:cxnLst>
                <a:cxn ang="0">
                  <a:pos x="137247" y="110790"/>
                </a:cxn>
                <a:cxn ang="0">
                  <a:pos x="137247" y="110790"/>
                </a:cxn>
                <a:cxn ang="0">
                  <a:pos x="137247" y="0"/>
                </a:cxn>
                <a:cxn ang="0">
                  <a:pos x="248450" y="110790"/>
                </a:cxn>
                <a:cxn ang="0">
                  <a:pos x="137247" y="110790"/>
                </a:cxn>
                <a:cxn ang="0">
                  <a:pos x="114097" y="248450"/>
                </a:cxn>
                <a:cxn ang="0">
                  <a:pos x="114097" y="248450"/>
                </a:cxn>
                <a:cxn ang="0">
                  <a:pos x="0" y="134353"/>
                </a:cxn>
                <a:cxn ang="0">
                  <a:pos x="114097" y="23150"/>
                </a:cxn>
                <a:cxn ang="0">
                  <a:pos x="114097" y="134353"/>
                </a:cxn>
                <a:cxn ang="0">
                  <a:pos x="224886" y="134353"/>
                </a:cxn>
                <a:cxn ang="0">
                  <a:pos x="114097" y="248450"/>
                </a:cxn>
              </a:cxnLst>
              <a:rect l="0" t="0" r="0" b="0"/>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w="9525">
              <a:noFill/>
            </a:ln>
          </p:spPr>
          <p:txBody>
            <a:bodyPr/>
            <a:lstStyle/>
            <a:p>
              <a:endParaRPr lang="zh-CN" altLang="en-US"/>
            </a:p>
          </p:txBody>
        </p:sp>
      </p:grpSp>
      <p:pic>
        <p:nvPicPr>
          <p:cNvPr id="2" name="图片 1" descr="微信图片_20180606131846"/>
          <p:cNvPicPr>
            <a:picLocks noChangeAspect="1"/>
          </p:cNvPicPr>
          <p:nvPr/>
        </p:nvPicPr>
        <p:blipFill>
          <a:blip r:embed="rId2"/>
          <a:srcRect l="922" t="2946" r="8193" b="-2378"/>
          <a:stretch>
            <a:fillRect/>
          </a:stretch>
        </p:blipFill>
        <p:spPr>
          <a:xfrm rot="16200000">
            <a:off x="2412365" y="-436880"/>
            <a:ext cx="3773805" cy="6594475"/>
          </a:xfrm>
          <a:prstGeom prst="rect">
            <a:avLst/>
          </a:prstGeom>
        </p:spPr>
      </p:pic>
    </p:spTree>
  </p:cSld>
  <p:clrMapOvr>
    <a:masterClrMapping/>
  </p:clrMapOvr>
  <p:transition spd="slow"/>
</p:sld>
</file>

<file path=ppt/tags/tag1.xml><?xml version="1.0" encoding="utf-8"?>
<p:tagLst xmlns:a="http://schemas.openxmlformats.org/drawingml/2006/main" xmlns:r="http://schemas.openxmlformats.org/officeDocument/2006/relationships" xmlns:p="http://schemas.openxmlformats.org/presentationml/2006/main">
  <p:tag name="MH" val="20171205152356"/>
  <p:tag name="MH_LIBRARY" val="GRAPHIC"/>
  <p:tag name="MH_TYPE" val="SubTitle"/>
  <p:tag name="MH_ORDER" val="2"/>
</p:tagLst>
</file>

<file path=ppt/theme/theme1.xml><?xml version="1.0" encoding="utf-8"?>
<a:theme xmlns:a="http://schemas.openxmlformats.org/drawingml/2006/main" name="第一PPT，www.1ppt.com">
  <a:themeElements>
    <a:clrScheme name="">
      <a:dk1>
        <a:srgbClr val="000000"/>
      </a:dk1>
      <a:lt1>
        <a:srgbClr val="FFFFFF"/>
      </a:lt1>
      <a:dk2>
        <a:srgbClr val="1F497D"/>
      </a:dk2>
      <a:lt2>
        <a:srgbClr val="EEECE1"/>
      </a:lt2>
      <a:accent1>
        <a:srgbClr val="005DA2"/>
      </a:accent1>
      <a:accent2>
        <a:srgbClr val="C4C7CB"/>
      </a:accent2>
      <a:accent3>
        <a:srgbClr val="FFFFFF"/>
      </a:accent3>
      <a:accent4>
        <a:srgbClr val="000000"/>
      </a:accent4>
      <a:accent5>
        <a:srgbClr val="AAB6CE"/>
      </a:accent5>
      <a:accent6>
        <a:srgbClr val="B1B4B8"/>
      </a:accent6>
      <a:hlink>
        <a:srgbClr val="17365D"/>
      </a:hlink>
      <a:folHlink>
        <a:srgbClr val="548DD4"/>
      </a:folHlink>
    </a:clrScheme>
    <a:fontScheme name="第一PPT，www.1ppt.com">
      <a:majorFont>
        <a:latin typeface="Calibri"/>
        <a:ea typeface="宋体"/>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1F497D"/>
      </a:dk2>
      <a:lt2>
        <a:srgbClr val="EEECE1"/>
      </a:lt2>
      <a:accent1>
        <a:srgbClr val="005DA2"/>
      </a:accent1>
      <a:accent2>
        <a:srgbClr val="C4C7CB"/>
      </a:accent2>
      <a:accent3>
        <a:srgbClr val="FFFFFF"/>
      </a:accent3>
      <a:accent4>
        <a:srgbClr val="000000"/>
      </a:accent4>
      <a:accent5>
        <a:srgbClr val="AAB6CE"/>
      </a:accent5>
      <a:accent6>
        <a:srgbClr val="B1B4B8"/>
      </a:accent6>
      <a:hlink>
        <a:srgbClr val="17365D"/>
      </a:hlink>
      <a:folHlink>
        <a:srgbClr val="548DD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2145</Words>
  <Application>Microsoft Office PowerPoint</Application>
  <PresentationFormat>全屏显示(16:9)</PresentationFormat>
  <Paragraphs>141</Paragraphs>
  <Slides>21</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21</vt:i4>
      </vt:variant>
    </vt:vector>
  </HeadingPairs>
  <TitlesOfParts>
    <vt:vector size="32" baseType="lpstr">
      <vt:lpstr>华文楷体</vt:lpstr>
      <vt:lpstr>宋体</vt:lpstr>
      <vt:lpstr>微软雅黑</vt:lpstr>
      <vt:lpstr>微软雅黑 Light</vt:lpstr>
      <vt:lpstr>Arial</vt:lpstr>
      <vt:lpstr>Calibri</vt:lpstr>
      <vt:lpstr>Impact</vt:lpstr>
      <vt:lpstr>Times New Roman</vt:lpstr>
      <vt:lpstr>Wingdings</vt:lpstr>
      <vt:lpstr>Wingdings 2</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第一PPT模板网-WWW.1PPT.COM</dc:title>
  <dc:creator>第一PPT模板网-WWW.1PPT.COM</dc:creator>
  <cp:keywords>第一PPT模板网-WWW.1PPT.COM</cp:keywords>
  <cp:lastModifiedBy>gyb1</cp:lastModifiedBy>
  <cp:revision>189</cp:revision>
  <dcterms:created xsi:type="dcterms:W3CDTF">2015-12-11T17:46:00Z</dcterms:created>
  <dcterms:modified xsi:type="dcterms:W3CDTF">2018-06-07T05:48:12Z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2052-10.1.0.7346</vt:lpwstr>
  </property>
</Properties>
</file>