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324" r:id="rId4"/>
    <p:sldId id="256" r:id="rId5"/>
    <p:sldId id="334" r:id="rId6"/>
    <p:sldId id="296" r:id="rId7"/>
    <p:sldId id="335" r:id="rId8"/>
    <p:sldId id="339" r:id="rId9"/>
    <p:sldId id="336" r:id="rId10"/>
    <p:sldId id="337" r:id="rId11"/>
    <p:sldId id="340" r:id="rId12"/>
    <p:sldId id="341" r:id="rId13"/>
    <p:sldId id="298" r:id="rId14"/>
    <p:sldId id="285" r:id="rId15"/>
    <p:sldId id="343" r:id="rId16"/>
    <p:sldId id="348" r:id="rId17"/>
    <p:sldId id="326" r:id="rId18"/>
    <p:sldId id="309" r:id="rId19"/>
    <p:sldId id="310" r:id="rId20"/>
    <p:sldId id="312" r:id="rId21"/>
    <p:sldId id="313" r:id="rId22"/>
    <p:sldId id="344" r:id="rId23"/>
    <p:sldId id="345" r:id="rId24"/>
    <p:sldId id="320" r:id="rId25"/>
    <p:sldId id="346" r:id="rId26"/>
    <p:sldId id="350" r:id="rId27"/>
    <p:sldId id="352" r:id="rId28"/>
    <p:sldId id="353" r:id="rId29"/>
    <p:sldId id="354" r:id="rId30"/>
    <p:sldId id="322" r:id="rId31"/>
    <p:sldId id="323" r:id="rId32"/>
  </p:sldIdLst>
  <p:sldSz cx="10080625" cy="5616575"/>
  <p:notesSz cx="6670675" cy="99294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  <a:srgbClr val="2F72AF"/>
    <a:srgbClr val="2C6CA6"/>
    <a:srgbClr val="245888"/>
    <a:srgbClr val="3A85CA"/>
    <a:srgbClr val="2E6CD2"/>
    <a:srgbClr val="3873D4"/>
    <a:srgbClr val="66FFCC"/>
    <a:srgbClr val="46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10" y="-144"/>
      </p:cViewPr>
      <p:guideLst>
        <p:guide orient="horz" pos="1770"/>
        <p:guide pos="3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&#25805;&#20316;&#28436;&#31034;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&#25805;&#20316;&#28436;&#31034;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53D56-978D-4FED-B0C3-EB03C775775F}" type="doc">
      <dgm:prSet loTypeId="urn:microsoft.com/office/officeart/2005/8/layout/equation2" loCatId="process" qsTypeId="urn:microsoft.com/office/officeart/2005/8/quickstyle/3d1" qsCatId="3D" csTypeId="urn:microsoft.com/office/officeart/2005/8/colors/colorful2" csCatId="colorful" phldr="1"/>
      <dgm:spPr/>
    </dgm:pt>
    <dgm:pt modelId="{F8BACFA3-1352-476C-9058-54C4C201611D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互联网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46E3CE-FE52-4926-9A0E-DE46968A3961}" cxnId="{A6B18A17-7284-4AFA-9B29-053425CDA59B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7D7BFA-04F1-4419-B229-F0A7BFCB009F}" cxnId="{A6B18A17-7284-4AFA-9B29-053425CDA59B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AF5C079-7F7C-4A74-B2C0-1D7698D923FD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大数据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C1957E-67EA-42FF-8E06-5D45186A4FB3}" cxnId="{F4921938-4283-4DD4-AC0E-9F5BC3958889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F975FB-EBE7-4C5F-8C07-4F5FE320E797}" cxnId="{F4921938-4283-4DD4-AC0E-9F5BC3958889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D755C3-48FC-4FDD-B5C6-34C15FDD73A0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小微</a:t>
          </a:r>
          <a:endParaRPr lang="en-US" altLang="zh-CN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快贷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27C9E0-14B6-4AF7-A00E-B8475869765B}" cxnId="{93D1B0C8-5F6D-4082-AB89-905BDF3B3A03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AEB2EB-8554-4975-B00F-69DE8E2BA186}" cxnId="{93D1B0C8-5F6D-4082-AB89-905BDF3B3A03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338988-EB6D-4AF2-9855-92424094B4B9}" type="pres">
      <dgm:prSet presAssocID="{36153D56-978D-4FED-B0C3-EB03C775775F}" presName="Name0" presStyleCnt="0">
        <dgm:presLayoutVars>
          <dgm:dir/>
          <dgm:resizeHandles val="exact"/>
        </dgm:presLayoutVars>
      </dgm:prSet>
      <dgm:spPr/>
    </dgm:pt>
    <dgm:pt modelId="{C0B88768-9084-4F7C-B8FB-F903D503DAF0}" type="pres">
      <dgm:prSet presAssocID="{36153D56-978D-4FED-B0C3-EB03C775775F}" presName="vNodes" presStyleCnt="0"/>
      <dgm:spPr/>
    </dgm:pt>
    <dgm:pt modelId="{442CB2ED-89F5-4F05-9D5D-CA29E3378CE4}" type="pres">
      <dgm:prSet presAssocID="{F8BACFA3-1352-476C-9058-54C4C20161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734D6B-8B7F-499C-A164-27F938FDB34D}" type="pres">
      <dgm:prSet presAssocID="{2F7D7BFA-04F1-4419-B229-F0A7BFCB009F}" presName="spacerT" presStyleCnt="0"/>
      <dgm:spPr/>
    </dgm:pt>
    <dgm:pt modelId="{A905EC42-5DCC-499E-B991-60F49694982F}" type="pres">
      <dgm:prSet presAssocID="{2F7D7BFA-04F1-4419-B229-F0A7BFCB009F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EBBA96D7-EDE8-497B-B119-EE20DD1F9258}" type="pres">
      <dgm:prSet presAssocID="{2F7D7BFA-04F1-4419-B229-F0A7BFCB009F}" presName="spacerB" presStyleCnt="0"/>
      <dgm:spPr/>
    </dgm:pt>
    <dgm:pt modelId="{A02569F3-D2DD-4DB4-9AE7-E6502DEFCC7A}" type="pres">
      <dgm:prSet presAssocID="{3AF5C079-7F7C-4A74-B2C0-1D7698D923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8776AD-3B1B-4D4C-A4AD-ABCA3000AA8C}" type="pres">
      <dgm:prSet presAssocID="{36153D56-978D-4FED-B0C3-EB03C775775F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16587DC2-88D8-4058-859E-DF8ECDEF814C}" type="pres">
      <dgm:prSet presAssocID="{36153D56-978D-4FED-B0C3-EB03C775775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99EEEEF4-3ABC-4268-9286-863CD3802D70}" type="pres">
      <dgm:prSet presAssocID="{36153D56-978D-4FED-B0C3-EB03C775775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ADF36E8-C67C-4C6C-8552-A8C6223BDDD5}" type="presOf" srcId="{F8BACFA3-1352-476C-9058-54C4C201611D}" destId="{442CB2ED-89F5-4F05-9D5D-CA29E3378CE4}" srcOrd="0" destOrd="0" presId="urn:microsoft.com/office/officeart/2005/8/layout/equation2"/>
    <dgm:cxn modelId="{55767569-3B78-4868-AD44-FB2E17BD4ACD}" type="presOf" srcId="{3AF5C079-7F7C-4A74-B2C0-1D7698D923FD}" destId="{A02569F3-D2DD-4DB4-9AE7-E6502DEFCC7A}" srcOrd="0" destOrd="0" presId="urn:microsoft.com/office/officeart/2005/8/layout/equation2"/>
    <dgm:cxn modelId="{F4921938-4283-4DD4-AC0E-9F5BC3958889}" srcId="{36153D56-978D-4FED-B0C3-EB03C775775F}" destId="{3AF5C079-7F7C-4A74-B2C0-1D7698D923FD}" srcOrd="1" destOrd="0" parTransId="{FDC1957E-67EA-42FF-8E06-5D45186A4FB3}" sibTransId="{D4F975FB-EBE7-4C5F-8C07-4F5FE320E797}"/>
    <dgm:cxn modelId="{93D1B0C8-5F6D-4082-AB89-905BDF3B3A03}" srcId="{36153D56-978D-4FED-B0C3-EB03C775775F}" destId="{02D755C3-48FC-4FDD-B5C6-34C15FDD73A0}" srcOrd="2" destOrd="0" parTransId="{BE27C9E0-14B6-4AF7-A00E-B8475869765B}" sibTransId="{2BAEB2EB-8554-4975-B00F-69DE8E2BA186}"/>
    <dgm:cxn modelId="{A6B18A17-7284-4AFA-9B29-053425CDA59B}" srcId="{36153D56-978D-4FED-B0C3-EB03C775775F}" destId="{F8BACFA3-1352-476C-9058-54C4C201611D}" srcOrd="0" destOrd="0" parTransId="{BE46E3CE-FE52-4926-9A0E-DE46968A3961}" sibTransId="{2F7D7BFA-04F1-4419-B229-F0A7BFCB009F}"/>
    <dgm:cxn modelId="{DCC407F9-ED09-4800-9A2B-8A243E9B76EE}" type="presOf" srcId="{02D755C3-48FC-4FDD-B5C6-34C15FDD73A0}" destId="{99EEEEF4-3ABC-4268-9286-863CD3802D70}" srcOrd="0" destOrd="0" presId="urn:microsoft.com/office/officeart/2005/8/layout/equation2"/>
    <dgm:cxn modelId="{740DF59C-7650-4543-B788-6F563A83537D}" type="presOf" srcId="{2F7D7BFA-04F1-4419-B229-F0A7BFCB009F}" destId="{A905EC42-5DCC-499E-B991-60F49694982F}" srcOrd="0" destOrd="0" presId="urn:microsoft.com/office/officeart/2005/8/layout/equation2"/>
    <dgm:cxn modelId="{3ACEFCB8-0CF8-4913-8280-C54182BCB38A}" type="presOf" srcId="{D4F975FB-EBE7-4C5F-8C07-4F5FE320E797}" destId="{F08776AD-3B1B-4D4C-A4AD-ABCA3000AA8C}" srcOrd="0" destOrd="0" presId="urn:microsoft.com/office/officeart/2005/8/layout/equation2"/>
    <dgm:cxn modelId="{ED0D41D1-21E4-45A8-99C2-0BA52148BE01}" type="presOf" srcId="{36153D56-978D-4FED-B0C3-EB03C775775F}" destId="{18338988-EB6D-4AF2-9855-92424094B4B9}" srcOrd="0" destOrd="0" presId="urn:microsoft.com/office/officeart/2005/8/layout/equation2"/>
    <dgm:cxn modelId="{8EEE420E-D965-4A4A-9D7E-6D2752BD119D}" type="presOf" srcId="{D4F975FB-EBE7-4C5F-8C07-4F5FE320E797}" destId="{16587DC2-88D8-4058-859E-DF8ECDEF814C}" srcOrd="1" destOrd="0" presId="urn:microsoft.com/office/officeart/2005/8/layout/equation2"/>
    <dgm:cxn modelId="{B93DB219-98A6-4883-84F6-D79FE886D90C}" type="presParOf" srcId="{18338988-EB6D-4AF2-9855-92424094B4B9}" destId="{C0B88768-9084-4F7C-B8FB-F903D503DAF0}" srcOrd="0" destOrd="0" presId="urn:microsoft.com/office/officeart/2005/8/layout/equation2"/>
    <dgm:cxn modelId="{E175465D-E75A-42F8-BEB7-891C4925DAF6}" type="presParOf" srcId="{C0B88768-9084-4F7C-B8FB-F903D503DAF0}" destId="{442CB2ED-89F5-4F05-9D5D-CA29E3378CE4}" srcOrd="0" destOrd="0" presId="urn:microsoft.com/office/officeart/2005/8/layout/equation2"/>
    <dgm:cxn modelId="{2FAA8234-9745-48BD-A64E-B46E7BFA9D86}" type="presParOf" srcId="{C0B88768-9084-4F7C-B8FB-F903D503DAF0}" destId="{AB734D6B-8B7F-499C-A164-27F938FDB34D}" srcOrd="1" destOrd="0" presId="urn:microsoft.com/office/officeart/2005/8/layout/equation2"/>
    <dgm:cxn modelId="{CDE8428D-512C-4A8D-94B1-C6068D21CC6E}" type="presParOf" srcId="{C0B88768-9084-4F7C-B8FB-F903D503DAF0}" destId="{A905EC42-5DCC-499E-B991-60F49694982F}" srcOrd="2" destOrd="0" presId="urn:microsoft.com/office/officeart/2005/8/layout/equation2"/>
    <dgm:cxn modelId="{62AB498D-E8CB-4D61-8018-740BBAD3E879}" type="presParOf" srcId="{C0B88768-9084-4F7C-B8FB-F903D503DAF0}" destId="{EBBA96D7-EDE8-497B-B119-EE20DD1F9258}" srcOrd="3" destOrd="0" presId="urn:microsoft.com/office/officeart/2005/8/layout/equation2"/>
    <dgm:cxn modelId="{19FD6252-AB28-4AD9-8057-1FC7A2F5B0D6}" type="presParOf" srcId="{C0B88768-9084-4F7C-B8FB-F903D503DAF0}" destId="{A02569F3-D2DD-4DB4-9AE7-E6502DEFCC7A}" srcOrd="4" destOrd="0" presId="urn:microsoft.com/office/officeart/2005/8/layout/equation2"/>
    <dgm:cxn modelId="{8A2C0D1C-C961-4654-8964-4EC832E20F83}" type="presParOf" srcId="{18338988-EB6D-4AF2-9855-92424094B4B9}" destId="{F08776AD-3B1B-4D4C-A4AD-ABCA3000AA8C}" srcOrd="1" destOrd="0" presId="urn:microsoft.com/office/officeart/2005/8/layout/equation2"/>
    <dgm:cxn modelId="{D00E7743-0462-44BF-B1D9-A96644C523A4}" type="presParOf" srcId="{F08776AD-3B1B-4D4C-A4AD-ABCA3000AA8C}" destId="{16587DC2-88D8-4058-859E-DF8ECDEF814C}" srcOrd="0" destOrd="0" presId="urn:microsoft.com/office/officeart/2005/8/layout/equation2"/>
    <dgm:cxn modelId="{518FC9ED-97FF-4BF5-8F6C-AB292A1AB58D}" type="presParOf" srcId="{18338988-EB6D-4AF2-9855-92424094B4B9}" destId="{99EEEEF4-3ABC-4268-9286-863CD3802D7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53D6B-8C79-495F-BF22-1868428BF01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051A7B3E-73F7-4B10-B067-A63B361A0EC1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全流程网上自助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贷款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5566158-FCC9-49EE-A505-A54003228183}" cxnId="{64B3F98F-27A3-4ABF-9ED8-E07FED72B7A0}" type="parTrans">
      <dgm:prSet/>
      <dgm:spPr/>
      <dgm:t>
        <a:bodyPr/>
        <a:lstStyle/>
        <a:p>
          <a:endParaRPr lang="zh-CN" altLang="en-US"/>
        </a:p>
      </dgm:t>
    </dgm:pt>
    <dgm:pt modelId="{68513872-08C0-4FB4-BB31-0DAC27A37DE3}" cxnId="{64B3F98F-27A3-4ABF-9ED8-E07FED72B7A0}" type="sibTrans">
      <dgm:prSet/>
      <dgm:spPr/>
      <dgm:t>
        <a:bodyPr/>
        <a:lstStyle/>
        <a:p>
          <a:endParaRPr lang="zh-CN" altLang="en-US"/>
        </a:p>
      </dgm:t>
    </dgm:pt>
    <dgm:pt modelId="{E186680A-FB21-443E-87CD-D309C60F8E70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纯信用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831A8A-FA2E-450D-966F-B4AACC6A64EC}" cxnId="{03BA6735-267F-4F11-BE41-9984DCAC43E1}" type="parTrans">
      <dgm:prSet/>
      <dgm:spPr/>
      <dgm:t>
        <a:bodyPr/>
        <a:lstStyle/>
        <a:p>
          <a:endParaRPr lang="zh-CN" altLang="en-US"/>
        </a:p>
      </dgm:t>
    </dgm:pt>
    <dgm:pt modelId="{192A1C62-16FD-4A3F-8C20-44D1672453A3}" cxnId="{03BA6735-267F-4F11-BE41-9984DCAC43E1}" type="sibTrans">
      <dgm:prSet/>
      <dgm:spPr/>
      <dgm:t>
        <a:bodyPr/>
        <a:lstStyle/>
        <a:p>
          <a:endParaRPr lang="zh-CN" altLang="en-US"/>
        </a:p>
      </dgm:t>
    </dgm:pt>
    <dgm:pt modelId="{CA6FFCE9-F452-44D3-969A-F61AD760A3A9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循环额度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ED887B-303F-4019-9FC4-2E41D35F1CDB}" cxnId="{5A5013A9-ABC5-409E-B8EE-2C1C88D9B2A0}" type="parTrans">
      <dgm:prSet/>
      <dgm:spPr/>
      <dgm:t>
        <a:bodyPr/>
        <a:lstStyle/>
        <a:p>
          <a:endParaRPr lang="zh-CN" altLang="en-US"/>
        </a:p>
      </dgm:t>
    </dgm:pt>
    <dgm:pt modelId="{6D22179A-5AC5-4DF7-9715-F651DC34C86F}" cxnId="{5A5013A9-ABC5-409E-B8EE-2C1C88D9B2A0}" type="sibTrans">
      <dgm:prSet/>
      <dgm:spPr/>
      <dgm:t>
        <a:bodyPr/>
        <a:lstStyle/>
        <a:p>
          <a:endParaRPr lang="zh-CN" altLang="en-US"/>
        </a:p>
      </dgm:t>
    </dgm:pt>
    <dgm:pt modelId="{70836F8C-049F-458F-8D8D-FD30900E1377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最高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200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万元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983048-EE7D-40B1-B194-6071C7A99390}" cxnId="{C5CD68EA-2EAA-402D-B1F9-C7EBBD733648}" type="parTrans">
      <dgm:prSet/>
      <dgm:spPr/>
      <dgm:t>
        <a:bodyPr/>
        <a:lstStyle/>
        <a:p>
          <a:endParaRPr lang="zh-CN" altLang="en-US"/>
        </a:p>
      </dgm:t>
    </dgm:pt>
    <dgm:pt modelId="{540F0751-7498-4FF3-8037-1E6210482B77}" cxnId="{C5CD68EA-2EAA-402D-B1F9-C7EBBD733648}" type="sibTrans">
      <dgm:prSet/>
      <dgm:spPr/>
      <dgm:t>
        <a:bodyPr/>
        <a:lstStyle/>
        <a:p>
          <a:endParaRPr lang="zh-CN" altLang="en-US"/>
        </a:p>
      </dgm:t>
    </dgm:pt>
    <dgm:pt modelId="{E65314F9-B217-4A4A-933E-CDA1E6AB907A}" type="pres">
      <dgm:prSet presAssocID="{4B153D6B-8C79-495F-BF22-1868428BF01F}" presName="linearFlow" presStyleCnt="0">
        <dgm:presLayoutVars>
          <dgm:dir/>
          <dgm:resizeHandles val="exact"/>
        </dgm:presLayoutVars>
      </dgm:prSet>
      <dgm:spPr/>
    </dgm:pt>
    <dgm:pt modelId="{505712B8-A28E-4594-836A-1F0091BFE6F1}" type="pres">
      <dgm:prSet presAssocID="{051A7B3E-73F7-4B10-B067-A63B361A0EC1}" presName="composite" presStyleCnt="0"/>
      <dgm:spPr/>
    </dgm:pt>
    <dgm:pt modelId="{598C6EDF-C144-4F31-8CCF-E72373AB8823}" type="pres">
      <dgm:prSet presAssocID="{051A7B3E-73F7-4B10-B067-A63B361A0EC1}" presName="imgShp" presStyleLbl="fgImgPlace1" presStyleIdx="0" presStyleCnt="4"/>
      <dgm:spPr/>
    </dgm:pt>
    <dgm:pt modelId="{03EE20C9-9041-4F67-A9DE-0DD36E3D6CBD}" type="pres">
      <dgm:prSet presAssocID="{051A7B3E-73F7-4B10-B067-A63B361A0EC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0711EE-2608-4A9A-BB7E-DCF3CD6EDF6D}" type="pres">
      <dgm:prSet presAssocID="{68513872-08C0-4FB4-BB31-0DAC27A37DE3}" presName="spacing" presStyleCnt="0"/>
      <dgm:spPr/>
    </dgm:pt>
    <dgm:pt modelId="{E4676558-49BF-490A-9586-8DBE4E32255B}" type="pres">
      <dgm:prSet presAssocID="{E186680A-FB21-443E-87CD-D309C60F8E70}" presName="composite" presStyleCnt="0"/>
      <dgm:spPr/>
    </dgm:pt>
    <dgm:pt modelId="{683F76BC-692D-494E-A297-B116EB2C0804}" type="pres">
      <dgm:prSet presAssocID="{E186680A-FB21-443E-87CD-D309C60F8E70}" presName="imgShp" presStyleLbl="fgImgPlace1" presStyleIdx="1" presStyleCnt="4"/>
      <dgm:spPr/>
    </dgm:pt>
    <dgm:pt modelId="{781714E9-0766-4100-9E5B-93CD6E3E1A5B}" type="pres">
      <dgm:prSet presAssocID="{E186680A-FB21-443E-87CD-D309C60F8E7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9C2DE9-5249-4D6C-9D6A-B83B7B8182E4}" type="pres">
      <dgm:prSet presAssocID="{192A1C62-16FD-4A3F-8C20-44D1672453A3}" presName="spacing" presStyleCnt="0"/>
      <dgm:spPr/>
    </dgm:pt>
    <dgm:pt modelId="{CA686A02-AF16-4882-B148-34A064751D0D}" type="pres">
      <dgm:prSet presAssocID="{CA6FFCE9-F452-44D3-969A-F61AD760A3A9}" presName="composite" presStyleCnt="0"/>
      <dgm:spPr/>
    </dgm:pt>
    <dgm:pt modelId="{E6EB9E6C-837C-470B-8865-33DF02A7F72D}" type="pres">
      <dgm:prSet presAssocID="{CA6FFCE9-F452-44D3-969A-F61AD760A3A9}" presName="imgShp" presStyleLbl="fgImgPlace1" presStyleIdx="2" presStyleCnt="4"/>
      <dgm:spPr/>
    </dgm:pt>
    <dgm:pt modelId="{F78A801C-DF57-461C-8CA9-FF3D92B155D4}" type="pres">
      <dgm:prSet presAssocID="{CA6FFCE9-F452-44D3-969A-F61AD760A3A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2DC4E5-2488-407B-B8B4-8C2C3C44D48D}" type="pres">
      <dgm:prSet presAssocID="{6D22179A-5AC5-4DF7-9715-F651DC34C86F}" presName="spacing" presStyleCnt="0"/>
      <dgm:spPr/>
    </dgm:pt>
    <dgm:pt modelId="{A5D412AB-86BA-494F-ADE6-23899BFB3ABA}" type="pres">
      <dgm:prSet presAssocID="{70836F8C-049F-458F-8D8D-FD30900E1377}" presName="composite" presStyleCnt="0"/>
      <dgm:spPr/>
    </dgm:pt>
    <dgm:pt modelId="{EF9CDA27-35FC-4B49-AB9D-F42852A346D3}" type="pres">
      <dgm:prSet presAssocID="{70836F8C-049F-458F-8D8D-FD30900E1377}" presName="imgShp" presStyleLbl="fgImgPlace1" presStyleIdx="3" presStyleCnt="4"/>
      <dgm:spPr/>
    </dgm:pt>
    <dgm:pt modelId="{DD0ED0B0-7978-4662-9C7F-9511C1A45CAF}" type="pres">
      <dgm:prSet presAssocID="{70836F8C-049F-458F-8D8D-FD30900E137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CD68EA-2EAA-402D-B1F9-C7EBBD733648}" srcId="{4B153D6B-8C79-495F-BF22-1868428BF01F}" destId="{70836F8C-049F-458F-8D8D-FD30900E1377}" srcOrd="3" destOrd="0" parTransId="{FE983048-EE7D-40B1-B194-6071C7A99390}" sibTransId="{540F0751-7498-4FF3-8037-1E6210482B77}"/>
    <dgm:cxn modelId="{03BA6735-267F-4F11-BE41-9984DCAC43E1}" srcId="{4B153D6B-8C79-495F-BF22-1868428BF01F}" destId="{E186680A-FB21-443E-87CD-D309C60F8E70}" srcOrd="1" destOrd="0" parTransId="{0C831A8A-FA2E-450D-966F-B4AACC6A64EC}" sibTransId="{192A1C62-16FD-4A3F-8C20-44D1672453A3}"/>
    <dgm:cxn modelId="{561CA6BE-99C6-47FC-9E54-37493B2818CB}" type="presOf" srcId="{051A7B3E-73F7-4B10-B067-A63B361A0EC1}" destId="{03EE20C9-9041-4F67-A9DE-0DD36E3D6CBD}" srcOrd="0" destOrd="0" presId="urn:microsoft.com/office/officeart/2005/8/layout/vList3"/>
    <dgm:cxn modelId="{D88D5C4C-EF22-4629-8DF9-76F1EB05961C}" type="presOf" srcId="{4B153D6B-8C79-495F-BF22-1868428BF01F}" destId="{E65314F9-B217-4A4A-933E-CDA1E6AB907A}" srcOrd="0" destOrd="0" presId="urn:microsoft.com/office/officeart/2005/8/layout/vList3"/>
    <dgm:cxn modelId="{05564F8B-7CE8-4C4C-BC09-699915863780}" type="presOf" srcId="{70836F8C-049F-458F-8D8D-FD30900E1377}" destId="{DD0ED0B0-7978-4662-9C7F-9511C1A45CAF}" srcOrd="0" destOrd="0" presId="urn:microsoft.com/office/officeart/2005/8/layout/vList3"/>
    <dgm:cxn modelId="{5A5013A9-ABC5-409E-B8EE-2C1C88D9B2A0}" srcId="{4B153D6B-8C79-495F-BF22-1868428BF01F}" destId="{CA6FFCE9-F452-44D3-969A-F61AD760A3A9}" srcOrd="2" destOrd="0" parTransId="{2BED887B-303F-4019-9FC4-2E41D35F1CDB}" sibTransId="{6D22179A-5AC5-4DF7-9715-F651DC34C86F}"/>
    <dgm:cxn modelId="{64B3F98F-27A3-4ABF-9ED8-E07FED72B7A0}" srcId="{4B153D6B-8C79-495F-BF22-1868428BF01F}" destId="{051A7B3E-73F7-4B10-B067-A63B361A0EC1}" srcOrd="0" destOrd="0" parTransId="{C5566158-FCC9-49EE-A505-A54003228183}" sibTransId="{68513872-08C0-4FB4-BB31-0DAC27A37DE3}"/>
    <dgm:cxn modelId="{3867F98D-90E9-422C-9C42-17838C1BB050}" type="presOf" srcId="{CA6FFCE9-F452-44D3-969A-F61AD760A3A9}" destId="{F78A801C-DF57-461C-8CA9-FF3D92B155D4}" srcOrd="0" destOrd="0" presId="urn:microsoft.com/office/officeart/2005/8/layout/vList3"/>
    <dgm:cxn modelId="{741305AC-590B-4670-A7F0-483A05EA8523}" type="presOf" srcId="{E186680A-FB21-443E-87CD-D309C60F8E70}" destId="{781714E9-0766-4100-9E5B-93CD6E3E1A5B}" srcOrd="0" destOrd="0" presId="urn:microsoft.com/office/officeart/2005/8/layout/vList3"/>
    <dgm:cxn modelId="{431D439F-5D68-49B0-AFC1-567D7074DFD4}" type="presParOf" srcId="{E65314F9-B217-4A4A-933E-CDA1E6AB907A}" destId="{505712B8-A28E-4594-836A-1F0091BFE6F1}" srcOrd="0" destOrd="0" presId="urn:microsoft.com/office/officeart/2005/8/layout/vList3"/>
    <dgm:cxn modelId="{0CE5CAE5-73F0-4C1F-B99E-746F40174024}" type="presParOf" srcId="{505712B8-A28E-4594-836A-1F0091BFE6F1}" destId="{598C6EDF-C144-4F31-8CCF-E72373AB8823}" srcOrd="0" destOrd="0" presId="urn:microsoft.com/office/officeart/2005/8/layout/vList3"/>
    <dgm:cxn modelId="{CA616D6F-C344-430F-A865-B8958BD8FCB8}" type="presParOf" srcId="{505712B8-A28E-4594-836A-1F0091BFE6F1}" destId="{03EE20C9-9041-4F67-A9DE-0DD36E3D6CBD}" srcOrd="1" destOrd="0" presId="urn:microsoft.com/office/officeart/2005/8/layout/vList3"/>
    <dgm:cxn modelId="{5161D889-950E-49FF-A5EE-4A7BD819E8B2}" type="presParOf" srcId="{E65314F9-B217-4A4A-933E-CDA1E6AB907A}" destId="{AD0711EE-2608-4A9A-BB7E-DCF3CD6EDF6D}" srcOrd="1" destOrd="0" presId="urn:microsoft.com/office/officeart/2005/8/layout/vList3"/>
    <dgm:cxn modelId="{D2C5AF1B-8A5D-432A-AFB7-70EEBC7A5D41}" type="presParOf" srcId="{E65314F9-B217-4A4A-933E-CDA1E6AB907A}" destId="{E4676558-49BF-490A-9586-8DBE4E32255B}" srcOrd="2" destOrd="0" presId="urn:microsoft.com/office/officeart/2005/8/layout/vList3"/>
    <dgm:cxn modelId="{0AAD1AC7-8E14-4427-A977-31F9B37B706E}" type="presParOf" srcId="{E4676558-49BF-490A-9586-8DBE4E32255B}" destId="{683F76BC-692D-494E-A297-B116EB2C0804}" srcOrd="0" destOrd="0" presId="urn:microsoft.com/office/officeart/2005/8/layout/vList3"/>
    <dgm:cxn modelId="{4ED82113-6D39-46A6-A492-BC2CDD709D47}" type="presParOf" srcId="{E4676558-49BF-490A-9586-8DBE4E32255B}" destId="{781714E9-0766-4100-9E5B-93CD6E3E1A5B}" srcOrd="1" destOrd="0" presId="urn:microsoft.com/office/officeart/2005/8/layout/vList3"/>
    <dgm:cxn modelId="{AF80F24C-40A8-47B1-BD07-58CF478B00D5}" type="presParOf" srcId="{E65314F9-B217-4A4A-933E-CDA1E6AB907A}" destId="{759C2DE9-5249-4D6C-9D6A-B83B7B8182E4}" srcOrd="3" destOrd="0" presId="urn:microsoft.com/office/officeart/2005/8/layout/vList3"/>
    <dgm:cxn modelId="{2CEDC748-6DDA-4441-BAEB-B65A2122CB0D}" type="presParOf" srcId="{E65314F9-B217-4A4A-933E-CDA1E6AB907A}" destId="{CA686A02-AF16-4882-B148-34A064751D0D}" srcOrd="4" destOrd="0" presId="urn:microsoft.com/office/officeart/2005/8/layout/vList3"/>
    <dgm:cxn modelId="{BFE5568B-E769-46D3-866D-4DE952569999}" type="presParOf" srcId="{CA686A02-AF16-4882-B148-34A064751D0D}" destId="{E6EB9E6C-837C-470B-8865-33DF02A7F72D}" srcOrd="0" destOrd="0" presId="urn:microsoft.com/office/officeart/2005/8/layout/vList3"/>
    <dgm:cxn modelId="{759941B9-116D-4EFD-B5E8-68783F08D72E}" type="presParOf" srcId="{CA686A02-AF16-4882-B148-34A064751D0D}" destId="{F78A801C-DF57-461C-8CA9-FF3D92B155D4}" srcOrd="1" destOrd="0" presId="urn:microsoft.com/office/officeart/2005/8/layout/vList3"/>
    <dgm:cxn modelId="{11465E0F-E555-4733-B3A4-81EDE69E5D0C}" type="presParOf" srcId="{E65314F9-B217-4A4A-933E-CDA1E6AB907A}" destId="{B82DC4E5-2488-407B-B8B4-8C2C3C44D48D}" srcOrd="5" destOrd="0" presId="urn:microsoft.com/office/officeart/2005/8/layout/vList3"/>
    <dgm:cxn modelId="{8B21371C-6920-42AE-8497-E7DC0C3C3955}" type="presParOf" srcId="{E65314F9-B217-4A4A-933E-CDA1E6AB907A}" destId="{A5D412AB-86BA-494F-ADE6-23899BFB3ABA}" srcOrd="6" destOrd="0" presId="urn:microsoft.com/office/officeart/2005/8/layout/vList3"/>
    <dgm:cxn modelId="{C1BBB144-8A5D-4657-9EBB-B827ACF2D3D5}" type="presParOf" srcId="{A5D412AB-86BA-494F-ADE6-23899BFB3ABA}" destId="{EF9CDA27-35FC-4B49-AB9D-F42852A346D3}" srcOrd="0" destOrd="0" presId="urn:microsoft.com/office/officeart/2005/8/layout/vList3"/>
    <dgm:cxn modelId="{7C166630-399B-4AB3-897C-11257BF133FF}" type="presParOf" srcId="{A5D412AB-86BA-494F-ADE6-23899BFB3ABA}" destId="{DD0ED0B0-7978-4662-9C7F-9511C1A45C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48CF3-47B2-4739-94CA-8030816E9CF6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F5236523-35B2-4149-8B50-EC889BB501EE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企业主为中国内地公民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DBEB79-34BB-49C4-95C0-2790747C0C4C}" cxnId="{79925168-3719-42AE-9259-D6C4C5E8E613}" type="parTrans">
      <dgm:prSet/>
      <dgm:spPr/>
      <dgm:t>
        <a:bodyPr/>
        <a:lstStyle/>
        <a:p>
          <a:endParaRPr lang="zh-CN" altLang="en-US"/>
        </a:p>
      </dgm:t>
    </dgm:pt>
    <dgm:pt modelId="{5C25A509-D860-402C-ADF9-542757BDD9B0}" cxnId="{79925168-3719-42AE-9259-D6C4C5E8E613}" type="sibTrans">
      <dgm:prSet/>
      <dgm:spPr/>
      <dgm:t>
        <a:bodyPr/>
        <a:lstStyle/>
        <a:p>
          <a:endParaRPr lang="zh-CN" altLang="en-US"/>
        </a:p>
      </dgm:t>
    </dgm:pt>
    <dgm:pt modelId="{C00D730A-1E92-4848-9567-E458F3D26005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企业主和企业信用良好，没有逾期及欠息记录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9DF493-AC59-4CAD-BFF4-8AF620220276}" cxnId="{5D6E4F77-E9BB-4212-AA42-58C8D039E946}" type="parTrans">
      <dgm:prSet/>
      <dgm:spPr/>
      <dgm:t>
        <a:bodyPr/>
        <a:lstStyle/>
        <a:p>
          <a:endParaRPr lang="zh-CN" altLang="en-US"/>
        </a:p>
      </dgm:t>
    </dgm:pt>
    <dgm:pt modelId="{5DB743E6-B804-4B47-A7C4-9143E9552D05}" cxnId="{5D6E4F77-E9BB-4212-AA42-58C8D039E946}" type="sibTrans">
      <dgm:prSet/>
      <dgm:spPr/>
      <dgm:t>
        <a:bodyPr/>
        <a:lstStyle/>
        <a:p>
          <a:endParaRPr lang="zh-CN" altLang="en-US"/>
        </a:p>
      </dgm:t>
    </dgm:pt>
    <dgm:pt modelId="{D85B4CD3-0F12-452B-8E0E-9C07F9004392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开通建行网上银行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或手机银行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99609E-998E-41EC-8044-0162B8F66109}" cxnId="{EE765DAE-625F-4974-B29C-60C1C05D6719}" type="parTrans">
      <dgm:prSet/>
      <dgm:spPr/>
      <dgm:t>
        <a:bodyPr/>
        <a:lstStyle/>
        <a:p>
          <a:endParaRPr lang="zh-CN" altLang="en-US"/>
        </a:p>
      </dgm:t>
    </dgm:pt>
    <dgm:pt modelId="{83A1752F-A41D-4C83-A6EC-9891263E2DF8}" cxnId="{EE765DAE-625F-4974-B29C-60C1C05D6719}" type="sibTrans">
      <dgm:prSet/>
      <dgm:spPr/>
      <dgm:t>
        <a:bodyPr/>
        <a:lstStyle/>
        <a:p>
          <a:endParaRPr lang="zh-CN" altLang="en-US"/>
        </a:p>
      </dgm:t>
    </dgm:pt>
    <dgm:pt modelId="{5E221694-96DA-403F-A074-98EF3E3863EB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企业目前建行无贷款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9801B4-E99B-4C90-B755-1FAF23613497}" cxnId="{B611FAE8-50BA-4DDD-97B1-1A5645A6CC5E}" type="parTrans">
      <dgm:prSet/>
      <dgm:spPr/>
      <dgm:t>
        <a:bodyPr/>
        <a:lstStyle/>
        <a:p>
          <a:endParaRPr lang="zh-CN" altLang="en-US"/>
        </a:p>
      </dgm:t>
    </dgm:pt>
    <dgm:pt modelId="{3EDF3DB4-6988-4064-8285-2ACF1438A332}" cxnId="{B611FAE8-50BA-4DDD-97B1-1A5645A6CC5E}" type="sibTrans">
      <dgm:prSet/>
      <dgm:spPr/>
      <dgm:t>
        <a:bodyPr/>
        <a:lstStyle/>
        <a:p>
          <a:endParaRPr lang="zh-CN" altLang="en-US"/>
        </a:p>
      </dgm:t>
    </dgm:pt>
    <dgm:pt modelId="{9A2AF87E-5910-426F-BCF0-CECE8C1A79B0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企业和企业主个人在建行开户并拥有金融资产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8F25A5-8AF2-4D80-9496-568419596779}" cxnId="{62A5B977-1B6B-454F-9D8B-112475464E66}" type="parTrans">
      <dgm:prSet/>
      <dgm:spPr/>
      <dgm:t>
        <a:bodyPr/>
        <a:lstStyle/>
        <a:p>
          <a:endParaRPr lang="zh-CN" altLang="en-US"/>
        </a:p>
      </dgm:t>
    </dgm:pt>
    <dgm:pt modelId="{6C851223-F534-4A44-8DD2-BB3A95886E82}" cxnId="{62A5B977-1B6B-454F-9D8B-112475464E66}" type="sibTrans">
      <dgm:prSet/>
      <dgm:spPr/>
      <dgm:t>
        <a:bodyPr/>
        <a:lstStyle/>
        <a:p>
          <a:endParaRPr lang="zh-CN" altLang="en-US"/>
        </a:p>
      </dgm:t>
    </dgm:pt>
    <dgm:pt modelId="{4B489B8C-626F-4E9C-956C-4AFE1F830EC9}" type="pres">
      <dgm:prSet presAssocID="{B0648CF3-47B2-4739-94CA-8030816E9C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DCFA8D4A-9A1F-480D-BD45-1F73E2C9E6C3}" type="pres">
      <dgm:prSet presAssocID="{B0648CF3-47B2-4739-94CA-8030816E9CF6}" presName="Name1" presStyleCnt="0"/>
      <dgm:spPr/>
      <dgm:t>
        <a:bodyPr/>
        <a:lstStyle/>
        <a:p>
          <a:endParaRPr lang="zh-CN" altLang="en-US"/>
        </a:p>
      </dgm:t>
    </dgm:pt>
    <dgm:pt modelId="{EAA7140E-FBA9-48E5-9F54-B1876191B513}" type="pres">
      <dgm:prSet presAssocID="{B0648CF3-47B2-4739-94CA-8030816E9CF6}" presName="cycle" presStyleCnt="0"/>
      <dgm:spPr/>
      <dgm:t>
        <a:bodyPr/>
        <a:lstStyle/>
        <a:p>
          <a:endParaRPr lang="zh-CN" altLang="en-US"/>
        </a:p>
      </dgm:t>
    </dgm:pt>
    <dgm:pt modelId="{BEACAD89-10AA-4DB0-8A97-7D6AFD4BCE9E}" type="pres">
      <dgm:prSet presAssocID="{B0648CF3-47B2-4739-94CA-8030816E9CF6}" presName="srcNode" presStyleLbl="node1" presStyleIdx="0" presStyleCnt="5"/>
      <dgm:spPr/>
      <dgm:t>
        <a:bodyPr/>
        <a:lstStyle/>
        <a:p>
          <a:endParaRPr lang="zh-CN" altLang="en-US"/>
        </a:p>
      </dgm:t>
    </dgm:pt>
    <dgm:pt modelId="{A2F29061-2348-4E4F-BF06-CC6B98FF0522}" type="pres">
      <dgm:prSet presAssocID="{B0648CF3-47B2-4739-94CA-8030816E9CF6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8F70691D-9D4B-4183-9382-CB4B8DEF3277}" type="pres">
      <dgm:prSet presAssocID="{B0648CF3-47B2-4739-94CA-8030816E9CF6}" presName="extraNode" presStyleLbl="node1" presStyleIdx="0" presStyleCnt="5"/>
      <dgm:spPr/>
      <dgm:t>
        <a:bodyPr/>
        <a:lstStyle/>
        <a:p>
          <a:endParaRPr lang="zh-CN" altLang="en-US"/>
        </a:p>
      </dgm:t>
    </dgm:pt>
    <dgm:pt modelId="{C4E24EAE-F91E-4606-930F-D94ED3F67B12}" type="pres">
      <dgm:prSet presAssocID="{B0648CF3-47B2-4739-94CA-8030816E9CF6}" presName="dstNode" presStyleLbl="node1" presStyleIdx="0" presStyleCnt="5"/>
      <dgm:spPr/>
      <dgm:t>
        <a:bodyPr/>
        <a:lstStyle/>
        <a:p>
          <a:endParaRPr lang="zh-CN" altLang="en-US"/>
        </a:p>
      </dgm:t>
    </dgm:pt>
    <dgm:pt modelId="{92DC0B9C-385B-4795-804F-64FC33F67CBB}" type="pres">
      <dgm:prSet presAssocID="{F5236523-35B2-4149-8B50-EC889BB501E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E62826-BC74-46C3-8948-818E8B928317}" type="pres">
      <dgm:prSet presAssocID="{F5236523-35B2-4149-8B50-EC889BB501EE}" presName="accent_1" presStyleCnt="0"/>
      <dgm:spPr/>
      <dgm:t>
        <a:bodyPr/>
        <a:lstStyle/>
        <a:p>
          <a:endParaRPr lang="zh-CN" altLang="en-US"/>
        </a:p>
      </dgm:t>
    </dgm:pt>
    <dgm:pt modelId="{28FEBE73-A058-42B6-A340-2FB05F8017C1}" type="pres">
      <dgm:prSet presAssocID="{F5236523-35B2-4149-8B50-EC889BB501EE}" presName="accentRepeatNode" presStyleLbl="solidFgAcc1" presStyleIdx="0" presStyleCnt="5"/>
      <dgm:spPr/>
      <dgm:t>
        <a:bodyPr/>
        <a:lstStyle/>
        <a:p>
          <a:endParaRPr lang="zh-CN" altLang="en-US"/>
        </a:p>
      </dgm:t>
    </dgm:pt>
    <dgm:pt modelId="{8A2407D5-0FC5-47F1-A122-F0BA72DE397D}" type="pres">
      <dgm:prSet presAssocID="{C00D730A-1E92-4848-9567-E458F3D2600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A9A6EB-706A-4692-AA0D-8675D368B8B9}" type="pres">
      <dgm:prSet presAssocID="{C00D730A-1E92-4848-9567-E458F3D26005}" presName="accent_2" presStyleCnt="0"/>
      <dgm:spPr/>
      <dgm:t>
        <a:bodyPr/>
        <a:lstStyle/>
        <a:p>
          <a:endParaRPr lang="zh-CN" altLang="en-US"/>
        </a:p>
      </dgm:t>
    </dgm:pt>
    <dgm:pt modelId="{00316989-14CB-48D8-B4BE-BBAF803D861B}" type="pres">
      <dgm:prSet presAssocID="{C00D730A-1E92-4848-9567-E458F3D26005}" presName="accentRepeatNode" presStyleLbl="solidFgAcc1" presStyleIdx="1" presStyleCnt="5"/>
      <dgm:spPr/>
      <dgm:t>
        <a:bodyPr/>
        <a:lstStyle/>
        <a:p>
          <a:endParaRPr lang="zh-CN" altLang="en-US"/>
        </a:p>
      </dgm:t>
    </dgm:pt>
    <dgm:pt modelId="{90501161-0CFD-410F-B257-2FEE288B3C78}" type="pres">
      <dgm:prSet presAssocID="{D85B4CD3-0F12-452B-8E0E-9C07F900439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D6E71-1B3B-4388-B700-F80BA4464559}" type="pres">
      <dgm:prSet presAssocID="{D85B4CD3-0F12-452B-8E0E-9C07F9004392}" presName="accent_3" presStyleCnt="0"/>
      <dgm:spPr/>
      <dgm:t>
        <a:bodyPr/>
        <a:lstStyle/>
        <a:p>
          <a:endParaRPr lang="zh-CN" altLang="en-US"/>
        </a:p>
      </dgm:t>
    </dgm:pt>
    <dgm:pt modelId="{D921ED45-F904-488A-9DF5-F04DE3538259}" type="pres">
      <dgm:prSet presAssocID="{D85B4CD3-0F12-452B-8E0E-9C07F9004392}" presName="accentRepeatNode" presStyleLbl="solidFgAcc1" presStyleIdx="2" presStyleCnt="5"/>
      <dgm:spPr/>
      <dgm:t>
        <a:bodyPr/>
        <a:lstStyle/>
        <a:p>
          <a:endParaRPr lang="zh-CN" altLang="en-US"/>
        </a:p>
      </dgm:t>
    </dgm:pt>
    <dgm:pt modelId="{8D92F40A-6588-4556-B695-36096F25EF82}" type="pres">
      <dgm:prSet presAssocID="{9A2AF87E-5910-426F-BCF0-CECE8C1A79B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0BB1E1-12C5-4AE4-B57E-ED337432EDB4}" type="pres">
      <dgm:prSet presAssocID="{9A2AF87E-5910-426F-BCF0-CECE8C1A79B0}" presName="accent_4" presStyleCnt="0"/>
      <dgm:spPr/>
      <dgm:t>
        <a:bodyPr/>
        <a:lstStyle/>
        <a:p>
          <a:endParaRPr lang="zh-CN" altLang="en-US"/>
        </a:p>
      </dgm:t>
    </dgm:pt>
    <dgm:pt modelId="{62451E88-CAD0-4CDE-BE3E-8ABAC88ABA8D}" type="pres">
      <dgm:prSet presAssocID="{9A2AF87E-5910-426F-BCF0-CECE8C1A79B0}" presName="accentRepeatNode" presStyleLbl="solidFgAcc1" presStyleIdx="3" presStyleCnt="5"/>
      <dgm:spPr/>
      <dgm:t>
        <a:bodyPr/>
        <a:lstStyle/>
        <a:p>
          <a:endParaRPr lang="zh-CN" altLang="en-US"/>
        </a:p>
      </dgm:t>
    </dgm:pt>
    <dgm:pt modelId="{A486085D-5FFF-4F58-8709-1C3973190C25}" type="pres">
      <dgm:prSet presAssocID="{5E221694-96DA-403F-A074-98EF3E3863E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8B5FDE-950A-4E80-8125-3775DBEA3E4E}" type="pres">
      <dgm:prSet presAssocID="{5E221694-96DA-403F-A074-98EF3E3863EB}" presName="accent_5" presStyleCnt="0"/>
      <dgm:spPr/>
      <dgm:t>
        <a:bodyPr/>
        <a:lstStyle/>
        <a:p>
          <a:endParaRPr lang="zh-CN" altLang="en-US"/>
        </a:p>
      </dgm:t>
    </dgm:pt>
    <dgm:pt modelId="{6301101B-9D85-4C1D-AD84-B81E483F0494}" type="pres">
      <dgm:prSet presAssocID="{5E221694-96DA-403F-A074-98EF3E3863EB}" presName="accentRepeatNode" presStyleLbl="solidFgAcc1" presStyleIdx="4" presStyleCnt="5"/>
      <dgm:spPr/>
      <dgm:t>
        <a:bodyPr/>
        <a:lstStyle/>
        <a:p>
          <a:endParaRPr lang="zh-CN" altLang="en-US"/>
        </a:p>
      </dgm:t>
    </dgm:pt>
  </dgm:ptLst>
  <dgm:cxnLst>
    <dgm:cxn modelId="{5D6E4F77-E9BB-4212-AA42-58C8D039E946}" srcId="{B0648CF3-47B2-4739-94CA-8030816E9CF6}" destId="{C00D730A-1E92-4848-9567-E458F3D26005}" srcOrd="1" destOrd="0" parTransId="{E89DF493-AC59-4CAD-BFF4-8AF620220276}" sibTransId="{5DB743E6-B804-4B47-A7C4-9143E9552D05}"/>
    <dgm:cxn modelId="{62A5B977-1B6B-454F-9D8B-112475464E66}" srcId="{B0648CF3-47B2-4739-94CA-8030816E9CF6}" destId="{9A2AF87E-5910-426F-BCF0-CECE8C1A79B0}" srcOrd="3" destOrd="0" parTransId="{078F25A5-8AF2-4D80-9496-568419596779}" sibTransId="{6C851223-F534-4A44-8DD2-BB3A95886E82}"/>
    <dgm:cxn modelId="{BC9388D4-9881-41C3-8499-E92918E3505E}" type="presOf" srcId="{B0648CF3-47B2-4739-94CA-8030816E9CF6}" destId="{4B489B8C-626F-4E9C-956C-4AFE1F830EC9}" srcOrd="0" destOrd="0" presId="urn:microsoft.com/office/officeart/2008/layout/VerticalCurvedList"/>
    <dgm:cxn modelId="{FD20D942-6E89-487A-BE3D-FC1A80801F38}" type="presOf" srcId="{5C25A509-D860-402C-ADF9-542757BDD9B0}" destId="{A2F29061-2348-4E4F-BF06-CC6B98FF0522}" srcOrd="0" destOrd="0" presId="urn:microsoft.com/office/officeart/2008/layout/VerticalCurvedList"/>
    <dgm:cxn modelId="{548A990C-4F3B-4822-BBA2-246EE1680054}" type="presOf" srcId="{C00D730A-1E92-4848-9567-E458F3D26005}" destId="{8A2407D5-0FC5-47F1-A122-F0BA72DE397D}" srcOrd="0" destOrd="0" presId="urn:microsoft.com/office/officeart/2008/layout/VerticalCurvedList"/>
    <dgm:cxn modelId="{EE765DAE-625F-4974-B29C-60C1C05D6719}" srcId="{B0648CF3-47B2-4739-94CA-8030816E9CF6}" destId="{D85B4CD3-0F12-452B-8E0E-9C07F9004392}" srcOrd="2" destOrd="0" parTransId="{9799609E-998E-41EC-8044-0162B8F66109}" sibTransId="{83A1752F-A41D-4C83-A6EC-9891263E2DF8}"/>
    <dgm:cxn modelId="{BB0AFEB2-6CBA-421B-A60D-1DE20C18316F}" type="presOf" srcId="{9A2AF87E-5910-426F-BCF0-CECE8C1A79B0}" destId="{8D92F40A-6588-4556-B695-36096F25EF82}" srcOrd="0" destOrd="0" presId="urn:microsoft.com/office/officeart/2008/layout/VerticalCurvedList"/>
    <dgm:cxn modelId="{B611FAE8-50BA-4DDD-97B1-1A5645A6CC5E}" srcId="{B0648CF3-47B2-4739-94CA-8030816E9CF6}" destId="{5E221694-96DA-403F-A074-98EF3E3863EB}" srcOrd="4" destOrd="0" parTransId="{EC9801B4-E99B-4C90-B755-1FAF23613497}" sibTransId="{3EDF3DB4-6988-4064-8285-2ACF1438A332}"/>
    <dgm:cxn modelId="{6FD9E54D-E2CA-488C-8BB2-10879E5266FC}" type="presOf" srcId="{5E221694-96DA-403F-A074-98EF3E3863EB}" destId="{A486085D-5FFF-4F58-8709-1C3973190C25}" srcOrd="0" destOrd="0" presId="urn:microsoft.com/office/officeart/2008/layout/VerticalCurvedList"/>
    <dgm:cxn modelId="{79925168-3719-42AE-9259-D6C4C5E8E613}" srcId="{B0648CF3-47B2-4739-94CA-8030816E9CF6}" destId="{F5236523-35B2-4149-8B50-EC889BB501EE}" srcOrd="0" destOrd="0" parTransId="{76DBEB79-34BB-49C4-95C0-2790747C0C4C}" sibTransId="{5C25A509-D860-402C-ADF9-542757BDD9B0}"/>
    <dgm:cxn modelId="{B06C09A9-E2D3-4FDA-A5FC-31ED0A9D46C8}" type="presOf" srcId="{F5236523-35B2-4149-8B50-EC889BB501EE}" destId="{92DC0B9C-385B-4795-804F-64FC33F67CBB}" srcOrd="0" destOrd="0" presId="urn:microsoft.com/office/officeart/2008/layout/VerticalCurvedList"/>
    <dgm:cxn modelId="{FC891601-E731-4344-87B2-C3D7635BB650}" type="presOf" srcId="{D85B4CD3-0F12-452B-8E0E-9C07F9004392}" destId="{90501161-0CFD-410F-B257-2FEE288B3C78}" srcOrd="0" destOrd="0" presId="urn:microsoft.com/office/officeart/2008/layout/VerticalCurvedList"/>
    <dgm:cxn modelId="{9413500F-6F61-4D0C-8BB9-F76A7D5462E3}" type="presParOf" srcId="{4B489B8C-626F-4E9C-956C-4AFE1F830EC9}" destId="{DCFA8D4A-9A1F-480D-BD45-1F73E2C9E6C3}" srcOrd="0" destOrd="0" presId="urn:microsoft.com/office/officeart/2008/layout/VerticalCurvedList"/>
    <dgm:cxn modelId="{E3266C8F-BCB5-499B-A19F-20DF37FF3046}" type="presParOf" srcId="{DCFA8D4A-9A1F-480D-BD45-1F73E2C9E6C3}" destId="{EAA7140E-FBA9-48E5-9F54-B1876191B513}" srcOrd="0" destOrd="0" presId="urn:microsoft.com/office/officeart/2008/layout/VerticalCurvedList"/>
    <dgm:cxn modelId="{FAF29C97-B447-417A-AE1E-373D7B162F1B}" type="presParOf" srcId="{EAA7140E-FBA9-48E5-9F54-B1876191B513}" destId="{BEACAD89-10AA-4DB0-8A97-7D6AFD4BCE9E}" srcOrd="0" destOrd="0" presId="urn:microsoft.com/office/officeart/2008/layout/VerticalCurvedList"/>
    <dgm:cxn modelId="{EFC4B83B-FBEF-4C56-932B-5037D8DC673B}" type="presParOf" srcId="{EAA7140E-FBA9-48E5-9F54-B1876191B513}" destId="{A2F29061-2348-4E4F-BF06-CC6B98FF0522}" srcOrd="1" destOrd="0" presId="urn:microsoft.com/office/officeart/2008/layout/VerticalCurvedList"/>
    <dgm:cxn modelId="{57C55625-B097-4164-9D62-F4552C1962D9}" type="presParOf" srcId="{EAA7140E-FBA9-48E5-9F54-B1876191B513}" destId="{8F70691D-9D4B-4183-9382-CB4B8DEF3277}" srcOrd="2" destOrd="0" presId="urn:microsoft.com/office/officeart/2008/layout/VerticalCurvedList"/>
    <dgm:cxn modelId="{CC7E255C-F9E8-43A9-A379-94293CBD85AE}" type="presParOf" srcId="{EAA7140E-FBA9-48E5-9F54-B1876191B513}" destId="{C4E24EAE-F91E-4606-930F-D94ED3F67B12}" srcOrd="3" destOrd="0" presId="urn:microsoft.com/office/officeart/2008/layout/VerticalCurvedList"/>
    <dgm:cxn modelId="{3A54AC70-F77B-4F7F-BDF0-8735F2425569}" type="presParOf" srcId="{DCFA8D4A-9A1F-480D-BD45-1F73E2C9E6C3}" destId="{92DC0B9C-385B-4795-804F-64FC33F67CBB}" srcOrd="1" destOrd="0" presId="urn:microsoft.com/office/officeart/2008/layout/VerticalCurvedList"/>
    <dgm:cxn modelId="{F882C0B5-50FA-4AC7-8884-AD8616B89134}" type="presParOf" srcId="{DCFA8D4A-9A1F-480D-BD45-1F73E2C9E6C3}" destId="{2FE62826-BC74-46C3-8948-818E8B928317}" srcOrd="2" destOrd="0" presId="urn:microsoft.com/office/officeart/2008/layout/VerticalCurvedList"/>
    <dgm:cxn modelId="{A109FF60-8A78-4C95-A35B-B893795B870E}" type="presParOf" srcId="{2FE62826-BC74-46C3-8948-818E8B928317}" destId="{28FEBE73-A058-42B6-A340-2FB05F8017C1}" srcOrd="0" destOrd="0" presId="urn:microsoft.com/office/officeart/2008/layout/VerticalCurvedList"/>
    <dgm:cxn modelId="{98C0F194-937B-4500-86C8-624E6F1A8C1C}" type="presParOf" srcId="{DCFA8D4A-9A1F-480D-BD45-1F73E2C9E6C3}" destId="{8A2407D5-0FC5-47F1-A122-F0BA72DE397D}" srcOrd="3" destOrd="0" presId="urn:microsoft.com/office/officeart/2008/layout/VerticalCurvedList"/>
    <dgm:cxn modelId="{A7FABF8A-F531-43FB-9AB3-F656F05BCD04}" type="presParOf" srcId="{DCFA8D4A-9A1F-480D-BD45-1F73E2C9E6C3}" destId="{24A9A6EB-706A-4692-AA0D-8675D368B8B9}" srcOrd="4" destOrd="0" presId="urn:microsoft.com/office/officeart/2008/layout/VerticalCurvedList"/>
    <dgm:cxn modelId="{7CD55791-42D7-4FEE-A6D8-DD162FBC738B}" type="presParOf" srcId="{24A9A6EB-706A-4692-AA0D-8675D368B8B9}" destId="{00316989-14CB-48D8-B4BE-BBAF803D861B}" srcOrd="0" destOrd="0" presId="urn:microsoft.com/office/officeart/2008/layout/VerticalCurvedList"/>
    <dgm:cxn modelId="{DACA53DD-6D99-4329-86D4-886AAB17802A}" type="presParOf" srcId="{DCFA8D4A-9A1F-480D-BD45-1F73E2C9E6C3}" destId="{90501161-0CFD-410F-B257-2FEE288B3C78}" srcOrd="5" destOrd="0" presId="urn:microsoft.com/office/officeart/2008/layout/VerticalCurvedList"/>
    <dgm:cxn modelId="{B9EA4308-0DA8-44D6-9EA8-0F27780CECBC}" type="presParOf" srcId="{DCFA8D4A-9A1F-480D-BD45-1F73E2C9E6C3}" destId="{53FD6E71-1B3B-4388-B700-F80BA4464559}" srcOrd="6" destOrd="0" presId="urn:microsoft.com/office/officeart/2008/layout/VerticalCurvedList"/>
    <dgm:cxn modelId="{A0F9DCD1-9BF8-4990-8945-E3F86A762751}" type="presParOf" srcId="{53FD6E71-1B3B-4388-B700-F80BA4464559}" destId="{D921ED45-F904-488A-9DF5-F04DE3538259}" srcOrd="0" destOrd="0" presId="urn:microsoft.com/office/officeart/2008/layout/VerticalCurvedList"/>
    <dgm:cxn modelId="{786A86C1-9F4E-4EAF-B188-BDBC1A28DEA5}" type="presParOf" srcId="{DCFA8D4A-9A1F-480D-BD45-1F73E2C9E6C3}" destId="{8D92F40A-6588-4556-B695-36096F25EF82}" srcOrd="7" destOrd="0" presId="urn:microsoft.com/office/officeart/2008/layout/VerticalCurvedList"/>
    <dgm:cxn modelId="{82E9B27E-CD10-4A98-956E-DC371C26D505}" type="presParOf" srcId="{DCFA8D4A-9A1F-480D-BD45-1F73E2C9E6C3}" destId="{1F0BB1E1-12C5-4AE4-B57E-ED337432EDB4}" srcOrd="8" destOrd="0" presId="urn:microsoft.com/office/officeart/2008/layout/VerticalCurvedList"/>
    <dgm:cxn modelId="{8431B1C9-1B99-4756-A7DC-D02263BEF49D}" type="presParOf" srcId="{1F0BB1E1-12C5-4AE4-B57E-ED337432EDB4}" destId="{62451E88-CAD0-4CDE-BE3E-8ABAC88ABA8D}" srcOrd="0" destOrd="0" presId="urn:microsoft.com/office/officeart/2008/layout/VerticalCurvedList"/>
    <dgm:cxn modelId="{29AD180C-0735-41AE-9B38-6BD9BCB1B173}" type="presParOf" srcId="{DCFA8D4A-9A1F-480D-BD45-1F73E2C9E6C3}" destId="{A486085D-5FFF-4F58-8709-1C3973190C25}" srcOrd="9" destOrd="0" presId="urn:microsoft.com/office/officeart/2008/layout/VerticalCurvedList"/>
    <dgm:cxn modelId="{6761F4D7-6DC6-4AB6-AD2D-D834D5D15935}" type="presParOf" srcId="{DCFA8D4A-9A1F-480D-BD45-1F73E2C9E6C3}" destId="{408B5FDE-950A-4E80-8125-3775DBEA3E4E}" srcOrd="10" destOrd="0" presId="urn:microsoft.com/office/officeart/2008/layout/VerticalCurvedList"/>
    <dgm:cxn modelId="{BA1AEA64-7A56-46B3-83A9-7FB602887EFF}" type="presParOf" srcId="{408B5FDE-950A-4E80-8125-3775DBEA3E4E}" destId="{6301101B-9D85-4C1D-AD84-B81E483F04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9BB770-91C3-4D12-9F27-29A2F7E36C6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3A97749A-CFCB-40B5-BCC6-6BB63C0AD4C0}">
      <dgm:prSet phldrT="[文本]" custT="1"/>
      <dgm:spPr/>
      <dgm:t>
        <a:bodyPr/>
        <a:lstStyle/>
        <a:p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企业成立且实际经营满</a:t>
          </a:r>
          <a:r>
            <a:rPr lang="en-US" altLang="zh-CN" sz="2400" b="1" dirty="0" smtClean="0">
              <a:latin typeface="彩虹粗仿宋" pitchFamily="65" charset="-122"/>
              <a:ea typeface="彩虹粗仿宋" pitchFamily="65" charset="-122"/>
            </a:rPr>
            <a:t>2</a:t>
          </a:r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年； </a:t>
          </a:r>
          <a:endParaRPr lang="zh-CN" altLang="en-US" sz="2400" b="1" dirty="0">
            <a:latin typeface="彩虹粗仿宋" pitchFamily="65" charset="-122"/>
            <a:ea typeface="彩虹粗仿宋" pitchFamily="65" charset="-122"/>
          </a:endParaRPr>
        </a:p>
      </dgm:t>
    </dgm:pt>
    <dgm:pt modelId="{0ABBA425-A5E2-425C-BC12-BA20DCB084D6}" cxnId="{2533B611-DEF6-4850-9323-07F6B152D9F8}" type="parTrans">
      <dgm:prSet/>
      <dgm:spPr/>
      <dgm:t>
        <a:bodyPr/>
        <a:lstStyle/>
        <a:p>
          <a:endParaRPr lang="zh-CN" altLang="en-US"/>
        </a:p>
      </dgm:t>
    </dgm:pt>
    <dgm:pt modelId="{685D2CD1-7FCE-41D4-9D58-3982A91AAC8A}" cxnId="{2533B611-DEF6-4850-9323-07F6B152D9F8}" type="sibTrans">
      <dgm:prSet/>
      <dgm:spPr/>
      <dgm:t>
        <a:bodyPr/>
        <a:lstStyle/>
        <a:p>
          <a:endParaRPr lang="zh-CN" altLang="en-US"/>
        </a:p>
      </dgm:t>
    </dgm:pt>
    <dgm:pt modelId="{567AA1BD-0565-4CCE-BDF7-0BB679B23968}">
      <dgm:prSet phldrT="[文本]" custT="1"/>
      <dgm:spPr/>
      <dgm:t>
        <a:bodyPr/>
        <a:lstStyle/>
        <a:p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企业</a:t>
          </a:r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诚信缴税</a:t>
          </a:r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；</a:t>
          </a:r>
          <a:endParaRPr lang="zh-CN" altLang="en-US" sz="2400" b="1" dirty="0">
            <a:latin typeface="彩虹粗仿宋" pitchFamily="65" charset="-122"/>
            <a:ea typeface="彩虹粗仿宋" pitchFamily="65" charset="-122"/>
          </a:endParaRPr>
        </a:p>
      </dgm:t>
    </dgm:pt>
    <dgm:pt modelId="{FA573C28-6432-4A9F-8FFC-7A035863C171}" cxnId="{4DDEF132-E9F9-4921-9617-422877CD9D8F}" type="parTrans">
      <dgm:prSet/>
      <dgm:spPr/>
      <dgm:t>
        <a:bodyPr/>
        <a:lstStyle/>
        <a:p>
          <a:endParaRPr lang="zh-CN" altLang="en-US"/>
        </a:p>
      </dgm:t>
    </dgm:pt>
    <dgm:pt modelId="{8208E909-4A4E-48EA-8015-2949F165D4F9}" cxnId="{4DDEF132-E9F9-4921-9617-422877CD9D8F}" type="sibTrans">
      <dgm:prSet/>
      <dgm:spPr/>
      <dgm:t>
        <a:bodyPr/>
        <a:lstStyle/>
        <a:p>
          <a:endParaRPr lang="zh-CN" altLang="en-US"/>
        </a:p>
      </dgm:t>
    </dgm:pt>
    <dgm:pt modelId="{397EEED2-AE87-42DC-A671-A2A6A14C280A}">
      <dgm:prSet phldrT="[文本]" custT="1"/>
      <dgm:spPr/>
      <dgm:t>
        <a:bodyPr/>
        <a:lstStyle/>
        <a:p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近</a:t>
          </a:r>
          <a:r>
            <a:rPr lang="en-US" sz="2400" b="1" dirty="0" smtClean="0">
              <a:latin typeface="彩虹粗仿宋" pitchFamily="65" charset="-122"/>
              <a:ea typeface="彩虹粗仿宋" pitchFamily="65" charset="-122"/>
            </a:rPr>
            <a:t>12</a:t>
          </a:r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个月纳税总额在</a:t>
          </a:r>
          <a:r>
            <a:rPr lang="en-US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1</a:t>
          </a:r>
          <a:r>
            <a:rPr lang="zh-CN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万元</a:t>
          </a:r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（含）以上</a:t>
          </a:r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；</a:t>
          </a:r>
          <a:endParaRPr lang="zh-CN" altLang="en-US" sz="2400" b="1" dirty="0">
            <a:latin typeface="彩虹粗仿宋" pitchFamily="65" charset="-122"/>
            <a:ea typeface="彩虹粗仿宋" pitchFamily="65" charset="-122"/>
          </a:endParaRPr>
        </a:p>
      </dgm:t>
    </dgm:pt>
    <dgm:pt modelId="{704338A6-47E6-489B-AEAD-3A87486CCA17}" cxnId="{8CE4AB24-0B2E-40B9-8D3A-2E6F78500A18}" type="parTrans">
      <dgm:prSet/>
      <dgm:spPr/>
      <dgm:t>
        <a:bodyPr/>
        <a:lstStyle/>
        <a:p>
          <a:endParaRPr lang="zh-CN" altLang="en-US"/>
        </a:p>
      </dgm:t>
    </dgm:pt>
    <dgm:pt modelId="{1C2C9780-5410-4C8A-9AD8-0733A974B90C}" cxnId="{8CE4AB24-0B2E-40B9-8D3A-2E6F78500A18}" type="sibTrans">
      <dgm:prSet/>
      <dgm:spPr/>
      <dgm:t>
        <a:bodyPr/>
        <a:lstStyle/>
        <a:p>
          <a:endParaRPr lang="zh-CN" altLang="en-US"/>
        </a:p>
      </dgm:t>
    </dgm:pt>
    <dgm:pt modelId="{842E973E-A656-40BB-872F-55C1ECD33F82}">
      <dgm:prSet phldrT="[文本]" custT="1"/>
      <dgm:spPr/>
      <dgm:t>
        <a:bodyPr/>
        <a:lstStyle/>
        <a:p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企业最近一次纳税信用等级评定结果为</a:t>
          </a:r>
          <a:r>
            <a:rPr lang="en-US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A</a:t>
          </a:r>
          <a:r>
            <a:rPr lang="zh-CN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、</a:t>
          </a:r>
          <a:r>
            <a:rPr lang="en-US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B</a:t>
          </a:r>
          <a:r>
            <a:rPr lang="zh-CN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级</a:t>
          </a:r>
          <a:r>
            <a:rPr lang="en-US" altLang="zh-CN" sz="2400" b="1" dirty="0" smtClean="0">
              <a:latin typeface="彩虹粗仿宋" pitchFamily="65" charset="-122"/>
              <a:ea typeface="彩虹粗仿宋" pitchFamily="65" charset="-122"/>
            </a:rPr>
            <a:t>.</a:t>
          </a:r>
          <a:endParaRPr lang="zh-CN" altLang="en-US" sz="2400" b="1" dirty="0">
            <a:latin typeface="彩虹粗仿宋" pitchFamily="65" charset="-122"/>
            <a:ea typeface="彩虹粗仿宋" pitchFamily="65" charset="-122"/>
          </a:endParaRPr>
        </a:p>
      </dgm:t>
    </dgm:pt>
    <dgm:pt modelId="{15535F58-BE25-4E9E-8107-BB69D408629E}" cxnId="{09711D29-095E-4A95-A55A-F882BC4A43D2}" type="parTrans">
      <dgm:prSet/>
      <dgm:spPr/>
      <dgm:t>
        <a:bodyPr/>
        <a:lstStyle/>
        <a:p>
          <a:endParaRPr lang="zh-CN" altLang="en-US"/>
        </a:p>
      </dgm:t>
    </dgm:pt>
    <dgm:pt modelId="{9E73506A-DF0C-4F4C-A2EE-2F0BA78153B0}" cxnId="{09711D29-095E-4A95-A55A-F882BC4A43D2}" type="sibTrans">
      <dgm:prSet/>
      <dgm:spPr/>
      <dgm:t>
        <a:bodyPr/>
        <a:lstStyle/>
        <a:p>
          <a:endParaRPr lang="zh-CN" altLang="en-US"/>
        </a:p>
      </dgm:t>
    </dgm:pt>
    <dgm:pt modelId="{8A0FE03E-5799-4450-B0A6-8D80CD1CA0F4}" type="pres">
      <dgm:prSet presAssocID="{659BB770-91C3-4D12-9F27-29A2F7E36C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F68F238-4B1A-41A2-BDE9-53EC447218BB}" type="pres">
      <dgm:prSet presAssocID="{3A97749A-CFCB-40B5-BCC6-6BB63C0AD4C0}" presName="parentLin" presStyleCnt="0"/>
      <dgm:spPr/>
    </dgm:pt>
    <dgm:pt modelId="{EAB59C20-732E-4922-BE7E-1293343D3B12}" type="pres">
      <dgm:prSet presAssocID="{3A97749A-CFCB-40B5-BCC6-6BB63C0AD4C0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31635FB5-8F35-4B4E-B83A-E0E064755AA6}" type="pres">
      <dgm:prSet presAssocID="{3A97749A-CFCB-40B5-BCC6-6BB63C0AD4C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CBA9B2-A5EA-461D-8C61-F9CECDCB96EA}" type="pres">
      <dgm:prSet presAssocID="{3A97749A-CFCB-40B5-BCC6-6BB63C0AD4C0}" presName="negativeSpace" presStyleCnt="0"/>
      <dgm:spPr/>
    </dgm:pt>
    <dgm:pt modelId="{D79736AB-12BA-4E85-AB8E-3B995CDF2A91}" type="pres">
      <dgm:prSet presAssocID="{3A97749A-CFCB-40B5-BCC6-6BB63C0AD4C0}" presName="childText" presStyleLbl="conFgAcc1" presStyleIdx="0" presStyleCnt="4">
        <dgm:presLayoutVars>
          <dgm:bulletEnabled val="1"/>
        </dgm:presLayoutVars>
      </dgm:prSet>
      <dgm:spPr/>
    </dgm:pt>
    <dgm:pt modelId="{4373C8BC-98F6-43A5-9B86-DE5134A3F3BE}" type="pres">
      <dgm:prSet presAssocID="{685D2CD1-7FCE-41D4-9D58-3982A91AAC8A}" presName="spaceBetweenRectangles" presStyleCnt="0"/>
      <dgm:spPr/>
    </dgm:pt>
    <dgm:pt modelId="{4092F3C6-4EA1-4467-941F-78147F3BC2E7}" type="pres">
      <dgm:prSet presAssocID="{567AA1BD-0565-4CCE-BDF7-0BB679B23968}" presName="parentLin" presStyleCnt="0"/>
      <dgm:spPr/>
    </dgm:pt>
    <dgm:pt modelId="{A228696E-1E01-41A3-9A77-BF1AE09A7388}" type="pres">
      <dgm:prSet presAssocID="{567AA1BD-0565-4CCE-BDF7-0BB679B23968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89A254FE-72D3-4A39-8801-D8BEC982D332}" type="pres">
      <dgm:prSet presAssocID="{567AA1BD-0565-4CCE-BDF7-0BB679B2396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46AFAA-48D8-49F9-BE0D-4C9D071ADDEA}" type="pres">
      <dgm:prSet presAssocID="{567AA1BD-0565-4CCE-BDF7-0BB679B23968}" presName="negativeSpace" presStyleCnt="0"/>
      <dgm:spPr/>
    </dgm:pt>
    <dgm:pt modelId="{71C08FEB-34A6-42A3-830A-E0C06BD1B7DE}" type="pres">
      <dgm:prSet presAssocID="{567AA1BD-0565-4CCE-BDF7-0BB679B23968}" presName="childText" presStyleLbl="conFgAcc1" presStyleIdx="1" presStyleCnt="4">
        <dgm:presLayoutVars>
          <dgm:bulletEnabled val="1"/>
        </dgm:presLayoutVars>
      </dgm:prSet>
      <dgm:spPr/>
    </dgm:pt>
    <dgm:pt modelId="{D9E07448-1683-4F36-8008-C601B8EE144B}" type="pres">
      <dgm:prSet presAssocID="{8208E909-4A4E-48EA-8015-2949F165D4F9}" presName="spaceBetweenRectangles" presStyleCnt="0"/>
      <dgm:spPr/>
    </dgm:pt>
    <dgm:pt modelId="{857360F1-611D-4624-8F6A-7B79237FC6ED}" type="pres">
      <dgm:prSet presAssocID="{397EEED2-AE87-42DC-A671-A2A6A14C280A}" presName="parentLin" presStyleCnt="0"/>
      <dgm:spPr/>
    </dgm:pt>
    <dgm:pt modelId="{6E3302C8-250F-4CDB-BBA4-147BA16B5F52}" type="pres">
      <dgm:prSet presAssocID="{397EEED2-AE87-42DC-A671-A2A6A14C280A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F6DC0102-E847-4990-BD5D-442E539832CF}" type="pres">
      <dgm:prSet presAssocID="{397EEED2-AE87-42DC-A671-A2A6A14C28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78BD63-3463-42B9-AEBD-423EF0A5A44E}" type="pres">
      <dgm:prSet presAssocID="{397EEED2-AE87-42DC-A671-A2A6A14C280A}" presName="negativeSpace" presStyleCnt="0"/>
      <dgm:spPr/>
    </dgm:pt>
    <dgm:pt modelId="{B52E8058-D701-41B9-88E4-A17C40AB237D}" type="pres">
      <dgm:prSet presAssocID="{397EEED2-AE87-42DC-A671-A2A6A14C280A}" presName="childText" presStyleLbl="conFgAcc1" presStyleIdx="2" presStyleCnt="4">
        <dgm:presLayoutVars>
          <dgm:bulletEnabled val="1"/>
        </dgm:presLayoutVars>
      </dgm:prSet>
      <dgm:spPr/>
    </dgm:pt>
    <dgm:pt modelId="{1881FCE0-0549-4B80-80B5-A3A6D5F75C1C}" type="pres">
      <dgm:prSet presAssocID="{1C2C9780-5410-4C8A-9AD8-0733A974B90C}" presName="spaceBetweenRectangles" presStyleCnt="0"/>
      <dgm:spPr/>
    </dgm:pt>
    <dgm:pt modelId="{0660CF8E-8B8B-4690-8113-AD7C492A2D7D}" type="pres">
      <dgm:prSet presAssocID="{842E973E-A656-40BB-872F-55C1ECD33F82}" presName="parentLin" presStyleCnt="0"/>
      <dgm:spPr/>
    </dgm:pt>
    <dgm:pt modelId="{086C922F-94DA-45AE-933A-FD0E96F0FB13}" type="pres">
      <dgm:prSet presAssocID="{842E973E-A656-40BB-872F-55C1ECD33F82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19B9E9C5-8F44-447E-9E12-EC48A3CD78DA}" type="pres">
      <dgm:prSet presAssocID="{842E973E-A656-40BB-872F-55C1ECD33F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6A4A6B-F6AD-4145-B8E6-63DE52B6ED75}" type="pres">
      <dgm:prSet presAssocID="{842E973E-A656-40BB-872F-55C1ECD33F82}" presName="negativeSpace" presStyleCnt="0"/>
      <dgm:spPr/>
    </dgm:pt>
    <dgm:pt modelId="{53E9CDEB-0E3D-46C7-A10B-1833179CBF05}" type="pres">
      <dgm:prSet presAssocID="{842E973E-A656-40BB-872F-55C1ECD33F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E4AB24-0B2E-40B9-8D3A-2E6F78500A18}" srcId="{659BB770-91C3-4D12-9F27-29A2F7E36C6D}" destId="{397EEED2-AE87-42DC-A671-A2A6A14C280A}" srcOrd="2" destOrd="0" parTransId="{704338A6-47E6-489B-AEAD-3A87486CCA17}" sibTransId="{1C2C9780-5410-4C8A-9AD8-0733A974B90C}"/>
    <dgm:cxn modelId="{EE9D6641-42E4-4289-8469-D16F070DA393}" type="presOf" srcId="{3A97749A-CFCB-40B5-BCC6-6BB63C0AD4C0}" destId="{EAB59C20-732E-4922-BE7E-1293343D3B12}" srcOrd="0" destOrd="0" presId="urn:microsoft.com/office/officeart/2005/8/layout/list1"/>
    <dgm:cxn modelId="{8960CB5B-24F7-4B2F-85B2-D2A7AF0190FF}" type="presOf" srcId="{842E973E-A656-40BB-872F-55C1ECD33F82}" destId="{19B9E9C5-8F44-447E-9E12-EC48A3CD78DA}" srcOrd="1" destOrd="0" presId="urn:microsoft.com/office/officeart/2005/8/layout/list1"/>
    <dgm:cxn modelId="{4DDEF132-E9F9-4921-9617-422877CD9D8F}" srcId="{659BB770-91C3-4D12-9F27-29A2F7E36C6D}" destId="{567AA1BD-0565-4CCE-BDF7-0BB679B23968}" srcOrd="1" destOrd="0" parTransId="{FA573C28-6432-4A9F-8FFC-7A035863C171}" sibTransId="{8208E909-4A4E-48EA-8015-2949F165D4F9}"/>
    <dgm:cxn modelId="{09711D29-095E-4A95-A55A-F882BC4A43D2}" srcId="{659BB770-91C3-4D12-9F27-29A2F7E36C6D}" destId="{842E973E-A656-40BB-872F-55C1ECD33F82}" srcOrd="3" destOrd="0" parTransId="{15535F58-BE25-4E9E-8107-BB69D408629E}" sibTransId="{9E73506A-DF0C-4F4C-A2EE-2F0BA78153B0}"/>
    <dgm:cxn modelId="{062C4DDA-90B2-44A2-92C2-F4BCA45174FB}" type="presOf" srcId="{567AA1BD-0565-4CCE-BDF7-0BB679B23968}" destId="{A228696E-1E01-41A3-9A77-BF1AE09A7388}" srcOrd="0" destOrd="0" presId="urn:microsoft.com/office/officeart/2005/8/layout/list1"/>
    <dgm:cxn modelId="{D8D2405B-0540-4FED-8CAF-67E1FFC4BC7E}" type="presOf" srcId="{659BB770-91C3-4D12-9F27-29A2F7E36C6D}" destId="{8A0FE03E-5799-4450-B0A6-8D80CD1CA0F4}" srcOrd="0" destOrd="0" presId="urn:microsoft.com/office/officeart/2005/8/layout/list1"/>
    <dgm:cxn modelId="{FB4C83C0-663F-4DD8-9A9C-C4D7134E1492}" type="presOf" srcId="{567AA1BD-0565-4CCE-BDF7-0BB679B23968}" destId="{89A254FE-72D3-4A39-8801-D8BEC982D332}" srcOrd="1" destOrd="0" presId="urn:microsoft.com/office/officeart/2005/8/layout/list1"/>
    <dgm:cxn modelId="{2533B611-DEF6-4850-9323-07F6B152D9F8}" srcId="{659BB770-91C3-4D12-9F27-29A2F7E36C6D}" destId="{3A97749A-CFCB-40B5-BCC6-6BB63C0AD4C0}" srcOrd="0" destOrd="0" parTransId="{0ABBA425-A5E2-425C-BC12-BA20DCB084D6}" sibTransId="{685D2CD1-7FCE-41D4-9D58-3982A91AAC8A}"/>
    <dgm:cxn modelId="{AB39A352-24E9-4818-B3F3-D8E544DD9C08}" type="presOf" srcId="{397EEED2-AE87-42DC-A671-A2A6A14C280A}" destId="{F6DC0102-E847-4990-BD5D-442E539832CF}" srcOrd="1" destOrd="0" presId="urn:microsoft.com/office/officeart/2005/8/layout/list1"/>
    <dgm:cxn modelId="{BF27E3E4-F7A6-4195-9179-0E9C747A1711}" type="presOf" srcId="{842E973E-A656-40BB-872F-55C1ECD33F82}" destId="{086C922F-94DA-45AE-933A-FD0E96F0FB13}" srcOrd="0" destOrd="0" presId="urn:microsoft.com/office/officeart/2005/8/layout/list1"/>
    <dgm:cxn modelId="{40056A60-246C-4680-A1AF-01CC234F88F5}" type="presOf" srcId="{3A97749A-CFCB-40B5-BCC6-6BB63C0AD4C0}" destId="{31635FB5-8F35-4B4E-B83A-E0E064755AA6}" srcOrd="1" destOrd="0" presId="urn:microsoft.com/office/officeart/2005/8/layout/list1"/>
    <dgm:cxn modelId="{D9642EAF-A689-4529-943D-90CF46911E5E}" type="presOf" srcId="{397EEED2-AE87-42DC-A671-A2A6A14C280A}" destId="{6E3302C8-250F-4CDB-BBA4-147BA16B5F52}" srcOrd="0" destOrd="0" presId="urn:microsoft.com/office/officeart/2005/8/layout/list1"/>
    <dgm:cxn modelId="{07A6F6C1-85A1-411E-AB83-8F1B77339FBB}" type="presParOf" srcId="{8A0FE03E-5799-4450-B0A6-8D80CD1CA0F4}" destId="{2F68F238-4B1A-41A2-BDE9-53EC447218BB}" srcOrd="0" destOrd="0" presId="urn:microsoft.com/office/officeart/2005/8/layout/list1"/>
    <dgm:cxn modelId="{2B91364D-9F87-41A8-84EE-5D6D0632405B}" type="presParOf" srcId="{2F68F238-4B1A-41A2-BDE9-53EC447218BB}" destId="{EAB59C20-732E-4922-BE7E-1293343D3B12}" srcOrd="0" destOrd="0" presId="urn:microsoft.com/office/officeart/2005/8/layout/list1"/>
    <dgm:cxn modelId="{02B9FDD6-8F0A-4938-9DFC-1F476DC85157}" type="presParOf" srcId="{2F68F238-4B1A-41A2-BDE9-53EC447218BB}" destId="{31635FB5-8F35-4B4E-B83A-E0E064755AA6}" srcOrd="1" destOrd="0" presId="urn:microsoft.com/office/officeart/2005/8/layout/list1"/>
    <dgm:cxn modelId="{02117884-92A4-4D29-8208-0DBCD3D4C260}" type="presParOf" srcId="{8A0FE03E-5799-4450-B0A6-8D80CD1CA0F4}" destId="{E9CBA9B2-A5EA-461D-8C61-F9CECDCB96EA}" srcOrd="1" destOrd="0" presId="urn:microsoft.com/office/officeart/2005/8/layout/list1"/>
    <dgm:cxn modelId="{FEF3AC90-AFF6-4BAE-92C0-B135B3C3CF65}" type="presParOf" srcId="{8A0FE03E-5799-4450-B0A6-8D80CD1CA0F4}" destId="{D79736AB-12BA-4E85-AB8E-3B995CDF2A91}" srcOrd="2" destOrd="0" presId="urn:microsoft.com/office/officeart/2005/8/layout/list1"/>
    <dgm:cxn modelId="{0AC53700-B3EF-4902-A99E-9B97E2B69BA0}" type="presParOf" srcId="{8A0FE03E-5799-4450-B0A6-8D80CD1CA0F4}" destId="{4373C8BC-98F6-43A5-9B86-DE5134A3F3BE}" srcOrd="3" destOrd="0" presId="urn:microsoft.com/office/officeart/2005/8/layout/list1"/>
    <dgm:cxn modelId="{21FE849D-C7D2-4F4E-A771-824073950C52}" type="presParOf" srcId="{8A0FE03E-5799-4450-B0A6-8D80CD1CA0F4}" destId="{4092F3C6-4EA1-4467-941F-78147F3BC2E7}" srcOrd="4" destOrd="0" presId="urn:microsoft.com/office/officeart/2005/8/layout/list1"/>
    <dgm:cxn modelId="{EF48934D-7923-4A02-9508-0043028C0A13}" type="presParOf" srcId="{4092F3C6-4EA1-4467-941F-78147F3BC2E7}" destId="{A228696E-1E01-41A3-9A77-BF1AE09A7388}" srcOrd="0" destOrd="0" presId="urn:microsoft.com/office/officeart/2005/8/layout/list1"/>
    <dgm:cxn modelId="{29B2BC3D-0B61-40E4-8221-460F558FF3F3}" type="presParOf" srcId="{4092F3C6-4EA1-4467-941F-78147F3BC2E7}" destId="{89A254FE-72D3-4A39-8801-D8BEC982D332}" srcOrd="1" destOrd="0" presId="urn:microsoft.com/office/officeart/2005/8/layout/list1"/>
    <dgm:cxn modelId="{D3BB772D-FDE0-462F-926D-3A30078EF88A}" type="presParOf" srcId="{8A0FE03E-5799-4450-B0A6-8D80CD1CA0F4}" destId="{3546AFAA-48D8-49F9-BE0D-4C9D071ADDEA}" srcOrd="5" destOrd="0" presId="urn:microsoft.com/office/officeart/2005/8/layout/list1"/>
    <dgm:cxn modelId="{029A8A24-1DA4-46C5-867C-40C92BCE06F4}" type="presParOf" srcId="{8A0FE03E-5799-4450-B0A6-8D80CD1CA0F4}" destId="{71C08FEB-34A6-42A3-830A-E0C06BD1B7DE}" srcOrd="6" destOrd="0" presId="urn:microsoft.com/office/officeart/2005/8/layout/list1"/>
    <dgm:cxn modelId="{55360925-AF01-4B7C-8AEF-E9B33C968F25}" type="presParOf" srcId="{8A0FE03E-5799-4450-B0A6-8D80CD1CA0F4}" destId="{D9E07448-1683-4F36-8008-C601B8EE144B}" srcOrd="7" destOrd="0" presId="urn:microsoft.com/office/officeart/2005/8/layout/list1"/>
    <dgm:cxn modelId="{B294AF53-1F81-4C97-97CD-5E9946ACFD55}" type="presParOf" srcId="{8A0FE03E-5799-4450-B0A6-8D80CD1CA0F4}" destId="{857360F1-611D-4624-8F6A-7B79237FC6ED}" srcOrd="8" destOrd="0" presId="urn:microsoft.com/office/officeart/2005/8/layout/list1"/>
    <dgm:cxn modelId="{C7E15A7F-80B5-4C62-B6A5-DB0CDE3F2504}" type="presParOf" srcId="{857360F1-611D-4624-8F6A-7B79237FC6ED}" destId="{6E3302C8-250F-4CDB-BBA4-147BA16B5F52}" srcOrd="0" destOrd="0" presId="urn:microsoft.com/office/officeart/2005/8/layout/list1"/>
    <dgm:cxn modelId="{F33FADAF-B851-422D-B708-705C90363B8D}" type="presParOf" srcId="{857360F1-611D-4624-8F6A-7B79237FC6ED}" destId="{F6DC0102-E847-4990-BD5D-442E539832CF}" srcOrd="1" destOrd="0" presId="urn:microsoft.com/office/officeart/2005/8/layout/list1"/>
    <dgm:cxn modelId="{558A4F75-F769-4D84-8848-C56CA8A50416}" type="presParOf" srcId="{8A0FE03E-5799-4450-B0A6-8D80CD1CA0F4}" destId="{7178BD63-3463-42B9-AEBD-423EF0A5A44E}" srcOrd="9" destOrd="0" presId="urn:microsoft.com/office/officeart/2005/8/layout/list1"/>
    <dgm:cxn modelId="{246AA948-D87D-4336-A44B-5387DBE3803E}" type="presParOf" srcId="{8A0FE03E-5799-4450-B0A6-8D80CD1CA0F4}" destId="{B52E8058-D701-41B9-88E4-A17C40AB237D}" srcOrd="10" destOrd="0" presId="urn:microsoft.com/office/officeart/2005/8/layout/list1"/>
    <dgm:cxn modelId="{4B10929F-B47D-46B3-8C00-4D4F5F826B9A}" type="presParOf" srcId="{8A0FE03E-5799-4450-B0A6-8D80CD1CA0F4}" destId="{1881FCE0-0549-4B80-80B5-A3A6D5F75C1C}" srcOrd="11" destOrd="0" presId="urn:microsoft.com/office/officeart/2005/8/layout/list1"/>
    <dgm:cxn modelId="{DE2AE50C-BE9F-490D-BF98-A4F49A2EFFF0}" type="presParOf" srcId="{8A0FE03E-5799-4450-B0A6-8D80CD1CA0F4}" destId="{0660CF8E-8B8B-4690-8113-AD7C492A2D7D}" srcOrd="12" destOrd="0" presId="urn:microsoft.com/office/officeart/2005/8/layout/list1"/>
    <dgm:cxn modelId="{5D195550-01AF-4DCD-A957-91927A456E77}" type="presParOf" srcId="{0660CF8E-8B8B-4690-8113-AD7C492A2D7D}" destId="{086C922F-94DA-45AE-933A-FD0E96F0FB13}" srcOrd="0" destOrd="0" presId="urn:microsoft.com/office/officeart/2005/8/layout/list1"/>
    <dgm:cxn modelId="{8106F2E3-81BC-4FEB-8FD6-C9AE1920CBE6}" type="presParOf" srcId="{0660CF8E-8B8B-4690-8113-AD7C492A2D7D}" destId="{19B9E9C5-8F44-447E-9E12-EC48A3CD78DA}" srcOrd="1" destOrd="0" presId="urn:microsoft.com/office/officeart/2005/8/layout/list1"/>
    <dgm:cxn modelId="{9C59E75F-5AA5-4925-8CA1-29C49697A317}" type="presParOf" srcId="{8A0FE03E-5799-4450-B0A6-8D80CD1CA0F4}" destId="{326A4A6B-F6AD-4145-B8E6-63DE52B6ED75}" srcOrd="13" destOrd="0" presId="urn:microsoft.com/office/officeart/2005/8/layout/list1"/>
    <dgm:cxn modelId="{E6E4C354-164F-4C07-9FDD-F31798103F33}" type="presParOf" srcId="{8A0FE03E-5799-4450-B0A6-8D80CD1CA0F4}" destId="{53E9CDEB-0E3D-46C7-A10B-1833179CBF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974EBE-9EF9-40E6-ADB5-7F6984312FA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4DABA612-F5C4-42CD-966C-9172EB3CF695}">
      <dgm:prSet phldrT="[文本]"/>
      <dgm:spPr/>
      <dgm:t>
        <a:bodyPr/>
        <a:lstStyle/>
        <a:p>
          <a:r>
            <a:rPr lang="zh-CN" altLang="en-US" b="1" baseline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hlinkClick xmlns:r="http://schemas.openxmlformats.org/officeDocument/2006/relationships" r:id="rId1" action="ppaction://hlinkfile"/>
            </a:rPr>
            <a:t>操作</a:t>
          </a:r>
          <a:endParaRPr lang="en-US" altLang="zh-CN" b="1" baseline="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hlinkClick xmlns:r="http://schemas.openxmlformats.org/officeDocument/2006/relationships" r:id="rId1" action="ppaction://hlinkfile"/>
          </a:endParaRPr>
        </a:p>
        <a:p>
          <a:r>
            <a:rPr lang="zh-CN" altLang="en-US" b="1" baseline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hlinkClick xmlns:r="http://schemas.openxmlformats.org/officeDocument/2006/relationships" r:id="rId1" action="ppaction://hlinkfile"/>
            </a:rPr>
            <a:t>流程</a:t>
          </a:r>
          <a:endParaRPr lang="zh-CN" altLang="en-US" b="1" baseline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4B4605-3F1C-4BDA-A0BB-4FD3DABF804C}" cxnId="{26CED754-2E68-4286-A891-DD76B1BA221A}" type="parTrans">
      <dgm:prSet/>
      <dgm:spPr/>
      <dgm:t>
        <a:bodyPr/>
        <a:lstStyle/>
        <a:p>
          <a:endParaRPr lang="zh-CN" altLang="en-US"/>
        </a:p>
      </dgm:t>
    </dgm:pt>
    <dgm:pt modelId="{A7135975-A953-4DCE-A2DA-23DE385AB2E3}" cxnId="{26CED754-2E68-4286-A891-DD76B1BA221A}" type="sibTrans">
      <dgm:prSet/>
      <dgm:spPr/>
      <dgm:t>
        <a:bodyPr/>
        <a:lstStyle/>
        <a:p>
          <a:endParaRPr lang="zh-CN" altLang="en-US"/>
        </a:p>
      </dgm:t>
    </dgm:pt>
    <dgm:pt modelId="{CAD979AA-BCAA-4BB2-AB35-95630931187C}">
      <dgm:prSet phldrT="[文本]" custT="1"/>
      <dgm:spPr/>
      <dgm:t>
        <a:bodyPr/>
        <a:lstStyle/>
        <a:p>
          <a:r>
            <a: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信用</a:t>
          </a:r>
          <a:endParaRPr lang="en-US" altLang="zh-CN" sz="36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快贷</a:t>
          </a:r>
          <a:endParaRPr lang="zh-CN" altLang="en-US" sz="3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1823D8-96BC-46FC-91C5-1393E45E9147}" cxnId="{C4810A31-9D02-4907-A946-53380A6A2B91}" type="parTrans">
      <dgm:prSet/>
      <dgm:spPr/>
      <dgm:t>
        <a:bodyPr/>
        <a:lstStyle/>
        <a:p>
          <a:endParaRPr lang="zh-CN" altLang="en-US"/>
        </a:p>
      </dgm:t>
    </dgm:pt>
    <dgm:pt modelId="{847033E3-E73E-4106-8031-208D2E4EBF3C}" cxnId="{C4810A31-9D02-4907-A946-53380A6A2B91}" type="sibTrans">
      <dgm:prSet/>
      <dgm:spPr/>
      <dgm:t>
        <a:bodyPr/>
        <a:lstStyle/>
        <a:p>
          <a:endParaRPr lang="zh-CN" altLang="en-US"/>
        </a:p>
      </dgm:t>
    </dgm:pt>
    <dgm:pt modelId="{DC384230-6514-46CB-9420-5753ABBF2B8D}">
      <dgm:prSet phldrT="[文本]" custT="1"/>
      <dgm:spPr/>
      <dgm:t>
        <a:bodyPr/>
        <a:lstStyle/>
        <a:p>
          <a:r>
            <a: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云税贷</a:t>
          </a:r>
          <a:endParaRPr lang="zh-CN" altLang="en-US" sz="3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B8186B-5E69-4E47-AC8F-22264288B8AD}" cxnId="{49705E8F-A32C-494F-AD4E-537C9CA868A6}" type="parTrans">
      <dgm:prSet/>
      <dgm:spPr/>
      <dgm:t>
        <a:bodyPr/>
        <a:lstStyle/>
        <a:p>
          <a:endParaRPr lang="zh-CN" altLang="en-US"/>
        </a:p>
      </dgm:t>
    </dgm:pt>
    <dgm:pt modelId="{627CB0C7-F664-448F-9241-9F5B737BA415}" cxnId="{49705E8F-A32C-494F-AD4E-537C9CA868A6}" type="sibTrans">
      <dgm:prSet/>
      <dgm:spPr/>
      <dgm:t>
        <a:bodyPr/>
        <a:lstStyle/>
        <a:p>
          <a:endParaRPr lang="zh-CN" altLang="en-US"/>
        </a:p>
      </dgm:t>
    </dgm:pt>
    <dgm:pt modelId="{0996892F-6A8C-466B-BBCA-88350E58A96A}" type="pres">
      <dgm:prSet presAssocID="{D8974EBE-9EF9-40E6-ADB5-7F6984312F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88E6ACC-A244-4DA1-A411-076D24508914}" type="pres">
      <dgm:prSet presAssocID="{4DABA612-F5C4-42CD-966C-9172EB3CF69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508BE626-4B30-4700-A3A6-8EAFA49F9784}" type="pres">
      <dgm:prSet presAssocID="{BF1823D8-96BC-46FC-91C5-1393E45E9147}" presName="parTrans" presStyleLbl="bgSibTrans2D1" presStyleIdx="0" presStyleCnt="2"/>
      <dgm:spPr/>
      <dgm:t>
        <a:bodyPr/>
        <a:lstStyle/>
        <a:p>
          <a:endParaRPr lang="zh-CN" altLang="en-US"/>
        </a:p>
      </dgm:t>
    </dgm:pt>
    <dgm:pt modelId="{13F34DAA-A248-4C00-9A3F-48EE4B4BC17F}" type="pres">
      <dgm:prSet presAssocID="{CAD979AA-BCAA-4BB2-AB35-95630931187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8E79FF-AAC0-4500-9C7A-DB4363D2B1BA}" type="pres">
      <dgm:prSet presAssocID="{53B8186B-5E69-4E47-AC8F-22264288B8AD}" presName="parTrans" presStyleLbl="bgSibTrans2D1" presStyleIdx="1" presStyleCnt="2"/>
      <dgm:spPr/>
      <dgm:t>
        <a:bodyPr/>
        <a:lstStyle/>
        <a:p>
          <a:endParaRPr lang="zh-CN" altLang="en-US"/>
        </a:p>
      </dgm:t>
    </dgm:pt>
    <dgm:pt modelId="{569B99DF-00D6-403E-AEAA-0D74D16A3448}" type="pres">
      <dgm:prSet presAssocID="{DC384230-6514-46CB-9420-5753ABBF2B8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6CED754-2E68-4286-A891-DD76B1BA221A}" srcId="{D8974EBE-9EF9-40E6-ADB5-7F6984312FA7}" destId="{4DABA612-F5C4-42CD-966C-9172EB3CF695}" srcOrd="0" destOrd="0" parTransId="{0F4B4605-3F1C-4BDA-A0BB-4FD3DABF804C}" sibTransId="{A7135975-A953-4DCE-A2DA-23DE385AB2E3}"/>
    <dgm:cxn modelId="{8DB94134-9813-4215-A253-9DCD5CF2B3F3}" type="presOf" srcId="{D8974EBE-9EF9-40E6-ADB5-7F6984312FA7}" destId="{0996892F-6A8C-466B-BBCA-88350E58A96A}" srcOrd="0" destOrd="0" presId="urn:microsoft.com/office/officeart/2005/8/layout/radial4"/>
    <dgm:cxn modelId="{C4810A31-9D02-4907-A946-53380A6A2B91}" srcId="{4DABA612-F5C4-42CD-966C-9172EB3CF695}" destId="{CAD979AA-BCAA-4BB2-AB35-95630931187C}" srcOrd="0" destOrd="0" parTransId="{BF1823D8-96BC-46FC-91C5-1393E45E9147}" sibTransId="{847033E3-E73E-4106-8031-208D2E4EBF3C}"/>
    <dgm:cxn modelId="{EA179672-3621-4ABF-B534-452BB3CB2CC8}" type="presOf" srcId="{CAD979AA-BCAA-4BB2-AB35-95630931187C}" destId="{13F34DAA-A248-4C00-9A3F-48EE4B4BC17F}" srcOrd="0" destOrd="0" presId="urn:microsoft.com/office/officeart/2005/8/layout/radial4"/>
    <dgm:cxn modelId="{BCD8C3F1-B928-496E-BC88-E4293EC4457E}" type="presOf" srcId="{DC384230-6514-46CB-9420-5753ABBF2B8D}" destId="{569B99DF-00D6-403E-AEAA-0D74D16A3448}" srcOrd="0" destOrd="0" presId="urn:microsoft.com/office/officeart/2005/8/layout/radial4"/>
    <dgm:cxn modelId="{4BB79673-B18C-4F8B-910A-AC5F6531C6E7}" type="presOf" srcId="{4DABA612-F5C4-42CD-966C-9172EB3CF695}" destId="{E88E6ACC-A244-4DA1-A411-076D24508914}" srcOrd="0" destOrd="0" presId="urn:microsoft.com/office/officeart/2005/8/layout/radial4"/>
    <dgm:cxn modelId="{49705E8F-A32C-494F-AD4E-537C9CA868A6}" srcId="{4DABA612-F5C4-42CD-966C-9172EB3CF695}" destId="{DC384230-6514-46CB-9420-5753ABBF2B8D}" srcOrd="1" destOrd="0" parTransId="{53B8186B-5E69-4E47-AC8F-22264288B8AD}" sibTransId="{627CB0C7-F664-448F-9241-9F5B737BA415}"/>
    <dgm:cxn modelId="{6F99A352-AFF6-4ECD-97DA-63F427632FF3}" type="presOf" srcId="{BF1823D8-96BC-46FC-91C5-1393E45E9147}" destId="{508BE626-4B30-4700-A3A6-8EAFA49F9784}" srcOrd="0" destOrd="0" presId="urn:microsoft.com/office/officeart/2005/8/layout/radial4"/>
    <dgm:cxn modelId="{278DE851-B67D-48B3-AC22-648C2A1EDF12}" type="presOf" srcId="{53B8186B-5E69-4E47-AC8F-22264288B8AD}" destId="{A88E79FF-AAC0-4500-9C7A-DB4363D2B1BA}" srcOrd="0" destOrd="0" presId="urn:microsoft.com/office/officeart/2005/8/layout/radial4"/>
    <dgm:cxn modelId="{9700E215-60C9-45E7-BAE2-49C38980B8A8}" type="presParOf" srcId="{0996892F-6A8C-466B-BBCA-88350E58A96A}" destId="{E88E6ACC-A244-4DA1-A411-076D24508914}" srcOrd="0" destOrd="0" presId="urn:microsoft.com/office/officeart/2005/8/layout/radial4"/>
    <dgm:cxn modelId="{FA0C721F-DA3E-4F83-934F-C82C16E3D289}" type="presParOf" srcId="{0996892F-6A8C-466B-BBCA-88350E58A96A}" destId="{508BE626-4B30-4700-A3A6-8EAFA49F9784}" srcOrd="1" destOrd="0" presId="urn:microsoft.com/office/officeart/2005/8/layout/radial4"/>
    <dgm:cxn modelId="{882DDBBD-E92F-43C8-9B22-15888D04C496}" type="presParOf" srcId="{0996892F-6A8C-466B-BBCA-88350E58A96A}" destId="{13F34DAA-A248-4C00-9A3F-48EE4B4BC17F}" srcOrd="2" destOrd="0" presId="urn:microsoft.com/office/officeart/2005/8/layout/radial4"/>
    <dgm:cxn modelId="{BD9F0801-DD3C-4B65-ACA0-410CD1ED1A65}" type="presParOf" srcId="{0996892F-6A8C-466B-BBCA-88350E58A96A}" destId="{A88E79FF-AAC0-4500-9C7A-DB4363D2B1BA}" srcOrd="3" destOrd="0" presId="urn:microsoft.com/office/officeart/2005/8/layout/radial4"/>
    <dgm:cxn modelId="{95A6D67A-1EF9-4A86-B2B9-119157DAE0CA}" type="presParOf" srcId="{0996892F-6A8C-466B-BBCA-88350E58A96A}" destId="{569B99DF-00D6-403E-AEAA-0D74D16A344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FBF4C8-6AFA-4F17-B0F8-C68FF054720D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DE660A2-D48D-4AAD-882C-60F19E8C9A7A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线上申请，线下签约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4A0664-1DC9-47C8-9E1A-0FA30AF029BC}" cxnId="{D55F7D82-60C6-4318-8BD7-55D02CE4F837}" type="parTrans">
      <dgm:prSet/>
      <dgm:spPr/>
      <dgm:t>
        <a:bodyPr/>
        <a:lstStyle/>
        <a:p>
          <a:endParaRPr lang="zh-CN" altLang="en-US"/>
        </a:p>
      </dgm:t>
    </dgm:pt>
    <dgm:pt modelId="{2D2A13C1-B29A-4606-80CF-34C5BD6A5B38}" cxnId="{D55F7D82-60C6-4318-8BD7-55D02CE4F837}" type="sibTrans">
      <dgm:prSet/>
      <dgm:spPr/>
      <dgm:t>
        <a:bodyPr/>
        <a:lstStyle/>
        <a:p>
          <a:endParaRPr lang="zh-CN" altLang="en-US"/>
        </a:p>
      </dgm:t>
    </dgm:pt>
    <dgm:pt modelId="{136C1581-7D1D-4387-A9B1-973043CF51B8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房产抵押贷款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E088B6E-C2F7-4887-A203-97380A6D10AF}" cxnId="{ECE446B4-70D9-49DC-BF56-B34C321194B8}" type="parTrans">
      <dgm:prSet/>
      <dgm:spPr/>
      <dgm:t>
        <a:bodyPr/>
        <a:lstStyle/>
        <a:p>
          <a:endParaRPr lang="zh-CN" altLang="en-US"/>
        </a:p>
      </dgm:t>
    </dgm:pt>
    <dgm:pt modelId="{1B89D4EA-2C47-4B72-B01D-CD8354E7D4AE}" cxnId="{ECE446B4-70D9-49DC-BF56-B34C321194B8}" type="sibTrans">
      <dgm:prSet/>
      <dgm:spPr/>
      <dgm:t>
        <a:bodyPr/>
        <a:lstStyle/>
        <a:p>
          <a:endParaRPr lang="zh-CN" altLang="en-US"/>
        </a:p>
      </dgm:t>
    </dgm:pt>
    <dgm:pt modelId="{1A093465-692D-4E81-B81E-FE9C39FCCFC2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自主支用，随借随还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DD970A-2E43-497D-8471-D49145977808}" cxnId="{A021D668-FB2D-43A2-AB2F-199D4D935440}" type="parTrans">
      <dgm:prSet/>
      <dgm:spPr/>
      <dgm:t>
        <a:bodyPr/>
        <a:lstStyle/>
        <a:p>
          <a:endParaRPr lang="zh-CN" altLang="en-US"/>
        </a:p>
      </dgm:t>
    </dgm:pt>
    <dgm:pt modelId="{37EE5E62-77B9-46F4-844E-023A4625FA70}" cxnId="{A021D668-FB2D-43A2-AB2F-199D4D935440}" type="sibTrans">
      <dgm:prSet/>
      <dgm:spPr/>
      <dgm:t>
        <a:bodyPr/>
        <a:lstStyle/>
        <a:p>
          <a:endParaRPr lang="zh-CN" altLang="en-US"/>
        </a:p>
      </dgm:t>
    </dgm:pt>
    <dgm:pt modelId="{E859CA1A-CDED-4B78-BA4F-522915F64381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最高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1000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万元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0C9A10-05DB-4FA3-ACA0-48E64CECB591}" cxnId="{0A43096F-CAFE-4CCB-B7EC-19D99747A197}" type="parTrans">
      <dgm:prSet/>
      <dgm:spPr/>
      <dgm:t>
        <a:bodyPr/>
        <a:lstStyle/>
        <a:p>
          <a:endParaRPr lang="zh-CN" altLang="en-US"/>
        </a:p>
      </dgm:t>
    </dgm:pt>
    <dgm:pt modelId="{F502E5BC-602B-484C-8E65-ED1206668119}" cxnId="{0A43096F-CAFE-4CCB-B7EC-19D99747A197}" type="sibTrans">
      <dgm:prSet/>
      <dgm:spPr/>
      <dgm:t>
        <a:bodyPr/>
        <a:lstStyle/>
        <a:p>
          <a:endParaRPr lang="zh-CN" altLang="en-US"/>
        </a:p>
      </dgm:t>
    </dgm:pt>
    <dgm:pt modelId="{F74D1A47-28C5-42E7-849A-70EB38CD4264}" type="pres">
      <dgm:prSet presAssocID="{64FBF4C8-6AFA-4F17-B0F8-C68FF05472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F964C7-B83F-4B65-8126-3048A1805D5B}" type="pres">
      <dgm:prSet presAssocID="{1DE660A2-D48D-4AAD-882C-60F19E8C9A7A}" presName="parentLin" presStyleCnt="0"/>
      <dgm:spPr/>
      <dgm:t>
        <a:bodyPr/>
        <a:lstStyle/>
        <a:p>
          <a:endParaRPr lang="zh-CN" altLang="en-US"/>
        </a:p>
      </dgm:t>
    </dgm:pt>
    <dgm:pt modelId="{7581C730-5D47-4238-9AE4-4B2CAAB2814F}" type="pres">
      <dgm:prSet presAssocID="{1DE660A2-D48D-4AAD-882C-60F19E8C9A7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AEA1F45B-A69D-44E1-82AE-EBFBBDE9FEE4}" type="pres">
      <dgm:prSet presAssocID="{1DE660A2-D48D-4AAD-882C-60F19E8C9A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06254B-BFBC-4738-99BA-6A306BABF92B}" type="pres">
      <dgm:prSet presAssocID="{1DE660A2-D48D-4AAD-882C-60F19E8C9A7A}" presName="negativeSpace" presStyleCnt="0"/>
      <dgm:spPr/>
      <dgm:t>
        <a:bodyPr/>
        <a:lstStyle/>
        <a:p>
          <a:endParaRPr lang="zh-CN" altLang="en-US"/>
        </a:p>
      </dgm:t>
    </dgm:pt>
    <dgm:pt modelId="{71727B9C-EFB6-45EB-87EA-D94B4A9BFB3C}" type="pres">
      <dgm:prSet presAssocID="{1DE660A2-D48D-4AAD-882C-60F19E8C9A7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C1E4D4-5C53-4AA2-8F33-CFD76EF081C8}" type="pres">
      <dgm:prSet presAssocID="{2D2A13C1-B29A-4606-80CF-34C5BD6A5B38}" presName="spaceBetweenRectangles" presStyleCnt="0"/>
      <dgm:spPr/>
      <dgm:t>
        <a:bodyPr/>
        <a:lstStyle/>
        <a:p>
          <a:endParaRPr lang="zh-CN" altLang="en-US"/>
        </a:p>
      </dgm:t>
    </dgm:pt>
    <dgm:pt modelId="{D7428ACA-541D-451C-991F-011F653A9303}" type="pres">
      <dgm:prSet presAssocID="{136C1581-7D1D-4387-A9B1-973043CF51B8}" presName="parentLin" presStyleCnt="0"/>
      <dgm:spPr/>
      <dgm:t>
        <a:bodyPr/>
        <a:lstStyle/>
        <a:p>
          <a:endParaRPr lang="zh-CN" altLang="en-US"/>
        </a:p>
      </dgm:t>
    </dgm:pt>
    <dgm:pt modelId="{B65E7D8C-A4DE-4BD5-ABC3-4CE81A1522D1}" type="pres">
      <dgm:prSet presAssocID="{136C1581-7D1D-4387-A9B1-973043CF51B8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0CF173AC-8591-48A8-8458-465105215232}" type="pres">
      <dgm:prSet presAssocID="{136C1581-7D1D-4387-A9B1-973043CF51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E6874A-BCD1-40F3-A42F-67A8C0C68A99}" type="pres">
      <dgm:prSet presAssocID="{136C1581-7D1D-4387-A9B1-973043CF51B8}" presName="negativeSpace" presStyleCnt="0"/>
      <dgm:spPr/>
      <dgm:t>
        <a:bodyPr/>
        <a:lstStyle/>
        <a:p>
          <a:endParaRPr lang="zh-CN" altLang="en-US"/>
        </a:p>
      </dgm:t>
    </dgm:pt>
    <dgm:pt modelId="{40926D97-D0A6-40DE-A917-7F0FFF876098}" type="pres">
      <dgm:prSet presAssocID="{136C1581-7D1D-4387-A9B1-973043CF51B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7D4152-F994-4A49-883F-A2643D1ACC79}" type="pres">
      <dgm:prSet presAssocID="{1B89D4EA-2C47-4B72-B01D-CD8354E7D4AE}" presName="spaceBetweenRectangles" presStyleCnt="0"/>
      <dgm:spPr/>
      <dgm:t>
        <a:bodyPr/>
        <a:lstStyle/>
        <a:p>
          <a:endParaRPr lang="zh-CN" altLang="en-US"/>
        </a:p>
      </dgm:t>
    </dgm:pt>
    <dgm:pt modelId="{39FFB3F0-3478-421D-9A18-0F092F527109}" type="pres">
      <dgm:prSet presAssocID="{1A093465-692D-4E81-B81E-FE9C39FCCFC2}" presName="parentLin" presStyleCnt="0"/>
      <dgm:spPr/>
      <dgm:t>
        <a:bodyPr/>
        <a:lstStyle/>
        <a:p>
          <a:endParaRPr lang="zh-CN" altLang="en-US"/>
        </a:p>
      </dgm:t>
    </dgm:pt>
    <dgm:pt modelId="{CC9590A8-C4DB-4097-8E3A-580F883BEED4}" type="pres">
      <dgm:prSet presAssocID="{1A093465-692D-4E81-B81E-FE9C39FCCFC2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CC65B8BA-6C98-4BBA-AA44-427CED8ADFF1}" type="pres">
      <dgm:prSet presAssocID="{1A093465-692D-4E81-B81E-FE9C39FCCFC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831544-33D8-4A0B-88AB-B4AB1D864CF9}" type="pres">
      <dgm:prSet presAssocID="{1A093465-692D-4E81-B81E-FE9C39FCCFC2}" presName="negativeSpace" presStyleCnt="0"/>
      <dgm:spPr/>
      <dgm:t>
        <a:bodyPr/>
        <a:lstStyle/>
        <a:p>
          <a:endParaRPr lang="zh-CN" altLang="en-US"/>
        </a:p>
      </dgm:t>
    </dgm:pt>
    <dgm:pt modelId="{042F3D66-E04F-4213-815D-7349259BA580}" type="pres">
      <dgm:prSet presAssocID="{1A093465-692D-4E81-B81E-FE9C39FCCFC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25F220-A85E-4061-A72A-AA8CCE1D4FE9}" type="pres">
      <dgm:prSet presAssocID="{37EE5E62-77B9-46F4-844E-023A4625FA70}" presName="spaceBetweenRectangles" presStyleCnt="0"/>
      <dgm:spPr/>
      <dgm:t>
        <a:bodyPr/>
        <a:lstStyle/>
        <a:p>
          <a:endParaRPr lang="zh-CN" altLang="en-US"/>
        </a:p>
      </dgm:t>
    </dgm:pt>
    <dgm:pt modelId="{71B0E609-8132-469F-93FA-1F282D16E6ED}" type="pres">
      <dgm:prSet presAssocID="{E859CA1A-CDED-4B78-BA4F-522915F64381}" presName="parentLin" presStyleCnt="0"/>
      <dgm:spPr/>
      <dgm:t>
        <a:bodyPr/>
        <a:lstStyle/>
        <a:p>
          <a:endParaRPr lang="zh-CN" altLang="en-US"/>
        </a:p>
      </dgm:t>
    </dgm:pt>
    <dgm:pt modelId="{AB790DBD-5371-4BD1-ADDF-9AD61728654B}" type="pres">
      <dgm:prSet presAssocID="{E859CA1A-CDED-4B78-BA4F-522915F64381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1C9A77EC-AE38-4164-B6F2-A81893556612}" type="pres">
      <dgm:prSet presAssocID="{E859CA1A-CDED-4B78-BA4F-522915F6438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F2CBEA-C3A1-465C-90FF-A871BF6EEFC9}" type="pres">
      <dgm:prSet presAssocID="{E859CA1A-CDED-4B78-BA4F-522915F64381}" presName="negativeSpace" presStyleCnt="0"/>
      <dgm:spPr/>
      <dgm:t>
        <a:bodyPr/>
        <a:lstStyle/>
        <a:p>
          <a:endParaRPr lang="zh-CN" altLang="en-US"/>
        </a:p>
      </dgm:t>
    </dgm:pt>
    <dgm:pt modelId="{CF6BD0C6-36D8-4BC6-B989-97897E3BFD09}" type="pres">
      <dgm:prSet presAssocID="{E859CA1A-CDED-4B78-BA4F-522915F6438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68CEDC-9FA7-4EB0-A455-7B785266EB5E}" type="presOf" srcId="{E859CA1A-CDED-4B78-BA4F-522915F64381}" destId="{AB790DBD-5371-4BD1-ADDF-9AD61728654B}" srcOrd="0" destOrd="0" presId="urn:microsoft.com/office/officeart/2005/8/layout/list1"/>
    <dgm:cxn modelId="{78C3FBFF-4532-425F-A442-282280914D0B}" type="presOf" srcId="{E859CA1A-CDED-4B78-BA4F-522915F64381}" destId="{1C9A77EC-AE38-4164-B6F2-A81893556612}" srcOrd="1" destOrd="0" presId="urn:microsoft.com/office/officeart/2005/8/layout/list1"/>
    <dgm:cxn modelId="{ECE446B4-70D9-49DC-BF56-B34C321194B8}" srcId="{64FBF4C8-6AFA-4F17-B0F8-C68FF054720D}" destId="{136C1581-7D1D-4387-A9B1-973043CF51B8}" srcOrd="1" destOrd="0" parTransId="{8E088B6E-C2F7-4887-A203-97380A6D10AF}" sibTransId="{1B89D4EA-2C47-4B72-B01D-CD8354E7D4AE}"/>
    <dgm:cxn modelId="{FD0EC8BF-A892-4DDF-8B09-60061B0C8F52}" type="presOf" srcId="{136C1581-7D1D-4387-A9B1-973043CF51B8}" destId="{B65E7D8C-A4DE-4BD5-ABC3-4CE81A1522D1}" srcOrd="0" destOrd="0" presId="urn:microsoft.com/office/officeart/2005/8/layout/list1"/>
    <dgm:cxn modelId="{D55F7D82-60C6-4318-8BD7-55D02CE4F837}" srcId="{64FBF4C8-6AFA-4F17-B0F8-C68FF054720D}" destId="{1DE660A2-D48D-4AAD-882C-60F19E8C9A7A}" srcOrd="0" destOrd="0" parTransId="{AA4A0664-1DC9-47C8-9E1A-0FA30AF029BC}" sibTransId="{2D2A13C1-B29A-4606-80CF-34C5BD6A5B38}"/>
    <dgm:cxn modelId="{0A43096F-CAFE-4CCB-B7EC-19D99747A197}" srcId="{64FBF4C8-6AFA-4F17-B0F8-C68FF054720D}" destId="{E859CA1A-CDED-4B78-BA4F-522915F64381}" srcOrd="3" destOrd="0" parTransId="{1C0C9A10-05DB-4FA3-ACA0-48E64CECB591}" sibTransId="{F502E5BC-602B-484C-8E65-ED1206668119}"/>
    <dgm:cxn modelId="{62EF556F-ED56-4328-BA82-770C9459F93C}" type="presOf" srcId="{1DE660A2-D48D-4AAD-882C-60F19E8C9A7A}" destId="{7581C730-5D47-4238-9AE4-4B2CAAB2814F}" srcOrd="0" destOrd="0" presId="urn:microsoft.com/office/officeart/2005/8/layout/list1"/>
    <dgm:cxn modelId="{3AAD28DF-DF18-46EB-8E28-CD2DCBD96C68}" type="presOf" srcId="{1A093465-692D-4E81-B81E-FE9C39FCCFC2}" destId="{CC65B8BA-6C98-4BBA-AA44-427CED8ADFF1}" srcOrd="1" destOrd="0" presId="urn:microsoft.com/office/officeart/2005/8/layout/list1"/>
    <dgm:cxn modelId="{3B627FED-2A95-4A53-BA81-C5621EA4A273}" type="presOf" srcId="{1A093465-692D-4E81-B81E-FE9C39FCCFC2}" destId="{CC9590A8-C4DB-4097-8E3A-580F883BEED4}" srcOrd="0" destOrd="0" presId="urn:microsoft.com/office/officeart/2005/8/layout/list1"/>
    <dgm:cxn modelId="{A021D668-FB2D-43A2-AB2F-199D4D935440}" srcId="{64FBF4C8-6AFA-4F17-B0F8-C68FF054720D}" destId="{1A093465-692D-4E81-B81E-FE9C39FCCFC2}" srcOrd="2" destOrd="0" parTransId="{6FDD970A-2E43-497D-8471-D49145977808}" sibTransId="{37EE5E62-77B9-46F4-844E-023A4625FA70}"/>
    <dgm:cxn modelId="{DA17145C-B836-40E9-ACD9-81E2E46949D9}" type="presOf" srcId="{64FBF4C8-6AFA-4F17-B0F8-C68FF054720D}" destId="{F74D1A47-28C5-42E7-849A-70EB38CD4264}" srcOrd="0" destOrd="0" presId="urn:microsoft.com/office/officeart/2005/8/layout/list1"/>
    <dgm:cxn modelId="{6EF1B3E0-0426-4B06-B40F-6014AE8318F6}" type="presOf" srcId="{1DE660A2-D48D-4AAD-882C-60F19E8C9A7A}" destId="{AEA1F45B-A69D-44E1-82AE-EBFBBDE9FEE4}" srcOrd="1" destOrd="0" presId="urn:microsoft.com/office/officeart/2005/8/layout/list1"/>
    <dgm:cxn modelId="{1851EBCA-0115-44EA-B1B8-DB9D3E5891CA}" type="presOf" srcId="{136C1581-7D1D-4387-A9B1-973043CF51B8}" destId="{0CF173AC-8591-48A8-8458-465105215232}" srcOrd="1" destOrd="0" presId="urn:microsoft.com/office/officeart/2005/8/layout/list1"/>
    <dgm:cxn modelId="{55C22A51-9C75-45DF-9F5D-72FC50F6B41A}" type="presParOf" srcId="{F74D1A47-28C5-42E7-849A-70EB38CD4264}" destId="{7EF964C7-B83F-4B65-8126-3048A1805D5B}" srcOrd="0" destOrd="0" presId="urn:microsoft.com/office/officeart/2005/8/layout/list1"/>
    <dgm:cxn modelId="{4C10D479-120E-4323-B183-9B86B3E2C6B4}" type="presParOf" srcId="{7EF964C7-B83F-4B65-8126-3048A1805D5B}" destId="{7581C730-5D47-4238-9AE4-4B2CAAB2814F}" srcOrd="0" destOrd="0" presId="urn:microsoft.com/office/officeart/2005/8/layout/list1"/>
    <dgm:cxn modelId="{AF997812-81FC-4D40-B92C-320DA037AC12}" type="presParOf" srcId="{7EF964C7-B83F-4B65-8126-3048A1805D5B}" destId="{AEA1F45B-A69D-44E1-82AE-EBFBBDE9FEE4}" srcOrd="1" destOrd="0" presId="urn:microsoft.com/office/officeart/2005/8/layout/list1"/>
    <dgm:cxn modelId="{0022EE23-76C7-4BFC-A650-131B3FF0224B}" type="presParOf" srcId="{F74D1A47-28C5-42E7-849A-70EB38CD4264}" destId="{5506254B-BFBC-4738-99BA-6A306BABF92B}" srcOrd="1" destOrd="0" presId="urn:microsoft.com/office/officeart/2005/8/layout/list1"/>
    <dgm:cxn modelId="{B0303BD1-88AA-4DAC-8B5F-17BDADFEA120}" type="presParOf" srcId="{F74D1A47-28C5-42E7-849A-70EB38CD4264}" destId="{71727B9C-EFB6-45EB-87EA-D94B4A9BFB3C}" srcOrd="2" destOrd="0" presId="urn:microsoft.com/office/officeart/2005/8/layout/list1"/>
    <dgm:cxn modelId="{1A84265B-397C-4208-89BE-7539F0AA94AC}" type="presParOf" srcId="{F74D1A47-28C5-42E7-849A-70EB38CD4264}" destId="{17C1E4D4-5C53-4AA2-8F33-CFD76EF081C8}" srcOrd="3" destOrd="0" presId="urn:microsoft.com/office/officeart/2005/8/layout/list1"/>
    <dgm:cxn modelId="{1D006D20-A2D3-4A54-9F15-62E4405F948E}" type="presParOf" srcId="{F74D1A47-28C5-42E7-849A-70EB38CD4264}" destId="{D7428ACA-541D-451C-991F-011F653A9303}" srcOrd="4" destOrd="0" presId="urn:microsoft.com/office/officeart/2005/8/layout/list1"/>
    <dgm:cxn modelId="{7F767FC8-4D26-47FD-ADD0-43B71B5EC1DC}" type="presParOf" srcId="{D7428ACA-541D-451C-991F-011F653A9303}" destId="{B65E7D8C-A4DE-4BD5-ABC3-4CE81A1522D1}" srcOrd="0" destOrd="0" presId="urn:microsoft.com/office/officeart/2005/8/layout/list1"/>
    <dgm:cxn modelId="{F7363B78-1EB2-41E3-B322-8B658FA62EDE}" type="presParOf" srcId="{D7428ACA-541D-451C-991F-011F653A9303}" destId="{0CF173AC-8591-48A8-8458-465105215232}" srcOrd="1" destOrd="0" presId="urn:microsoft.com/office/officeart/2005/8/layout/list1"/>
    <dgm:cxn modelId="{4CBDFDC4-8238-4B0F-BEBF-8D75DB36E51A}" type="presParOf" srcId="{F74D1A47-28C5-42E7-849A-70EB38CD4264}" destId="{B3E6874A-BCD1-40F3-A42F-67A8C0C68A99}" srcOrd="5" destOrd="0" presId="urn:microsoft.com/office/officeart/2005/8/layout/list1"/>
    <dgm:cxn modelId="{D681A06D-C6C9-4A3F-B9D7-A9DB607DC42B}" type="presParOf" srcId="{F74D1A47-28C5-42E7-849A-70EB38CD4264}" destId="{40926D97-D0A6-40DE-A917-7F0FFF876098}" srcOrd="6" destOrd="0" presId="urn:microsoft.com/office/officeart/2005/8/layout/list1"/>
    <dgm:cxn modelId="{5F92E4B0-FAED-453C-BB07-12FB65B2223D}" type="presParOf" srcId="{F74D1A47-28C5-42E7-849A-70EB38CD4264}" destId="{FF7D4152-F994-4A49-883F-A2643D1ACC79}" srcOrd="7" destOrd="0" presId="urn:microsoft.com/office/officeart/2005/8/layout/list1"/>
    <dgm:cxn modelId="{1048C36C-9504-49FB-9681-FB28ACBEE6BA}" type="presParOf" srcId="{F74D1A47-28C5-42E7-849A-70EB38CD4264}" destId="{39FFB3F0-3478-421D-9A18-0F092F527109}" srcOrd="8" destOrd="0" presId="urn:microsoft.com/office/officeart/2005/8/layout/list1"/>
    <dgm:cxn modelId="{231347A6-1355-4241-AFEF-941B29B9ADBE}" type="presParOf" srcId="{39FFB3F0-3478-421D-9A18-0F092F527109}" destId="{CC9590A8-C4DB-4097-8E3A-580F883BEED4}" srcOrd="0" destOrd="0" presId="urn:microsoft.com/office/officeart/2005/8/layout/list1"/>
    <dgm:cxn modelId="{7732FF07-33FD-42D7-9990-C55FE7BF43E5}" type="presParOf" srcId="{39FFB3F0-3478-421D-9A18-0F092F527109}" destId="{CC65B8BA-6C98-4BBA-AA44-427CED8ADFF1}" srcOrd="1" destOrd="0" presId="urn:microsoft.com/office/officeart/2005/8/layout/list1"/>
    <dgm:cxn modelId="{92228F46-C09E-4E0E-84B7-3B1FC4E36AA0}" type="presParOf" srcId="{F74D1A47-28C5-42E7-849A-70EB38CD4264}" destId="{9F831544-33D8-4A0B-88AB-B4AB1D864CF9}" srcOrd="9" destOrd="0" presId="urn:microsoft.com/office/officeart/2005/8/layout/list1"/>
    <dgm:cxn modelId="{8DCB660B-9746-4AFD-BBF8-07939020F573}" type="presParOf" srcId="{F74D1A47-28C5-42E7-849A-70EB38CD4264}" destId="{042F3D66-E04F-4213-815D-7349259BA580}" srcOrd="10" destOrd="0" presId="urn:microsoft.com/office/officeart/2005/8/layout/list1"/>
    <dgm:cxn modelId="{A0BEE4DA-F88B-473E-9F8A-7C4CAA1BDFE9}" type="presParOf" srcId="{F74D1A47-28C5-42E7-849A-70EB38CD4264}" destId="{EF25F220-A85E-4061-A72A-AA8CCE1D4FE9}" srcOrd="11" destOrd="0" presId="urn:microsoft.com/office/officeart/2005/8/layout/list1"/>
    <dgm:cxn modelId="{CC9BA5BA-959D-4C18-83C5-6CB39E802AB2}" type="presParOf" srcId="{F74D1A47-28C5-42E7-849A-70EB38CD4264}" destId="{71B0E609-8132-469F-93FA-1F282D16E6ED}" srcOrd="12" destOrd="0" presId="urn:microsoft.com/office/officeart/2005/8/layout/list1"/>
    <dgm:cxn modelId="{A27DE5B9-B7C8-4100-B578-D951112A1D83}" type="presParOf" srcId="{71B0E609-8132-469F-93FA-1F282D16E6ED}" destId="{AB790DBD-5371-4BD1-ADDF-9AD61728654B}" srcOrd="0" destOrd="0" presId="urn:microsoft.com/office/officeart/2005/8/layout/list1"/>
    <dgm:cxn modelId="{96F47EE6-ECC0-4A28-9F79-DEBA66AD2409}" type="presParOf" srcId="{71B0E609-8132-469F-93FA-1F282D16E6ED}" destId="{1C9A77EC-AE38-4164-B6F2-A81893556612}" srcOrd="1" destOrd="0" presId="urn:microsoft.com/office/officeart/2005/8/layout/list1"/>
    <dgm:cxn modelId="{1845AD11-4A26-4927-BE55-E8B842635BA9}" type="presParOf" srcId="{F74D1A47-28C5-42E7-849A-70EB38CD4264}" destId="{86F2CBEA-C3A1-465C-90FF-A871BF6EEFC9}" srcOrd="13" destOrd="0" presId="urn:microsoft.com/office/officeart/2005/8/layout/list1"/>
    <dgm:cxn modelId="{6A89B687-07B6-44EC-B839-F1572673913D}" type="presParOf" srcId="{F74D1A47-28C5-42E7-849A-70EB38CD4264}" destId="{CF6BD0C6-36D8-4BC6-B989-97897E3BFD0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CB2ED-89F5-4F05-9D5D-CA29E3378CE4}">
      <dsp:nvSpPr>
        <dsp:cNvPr id="0" name=""/>
        <dsp:cNvSpPr/>
      </dsp:nvSpPr>
      <dsp:spPr>
        <a:xfrm>
          <a:off x="854637" y="1756"/>
          <a:ext cx="1705443" cy="17054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>
              <a:latin typeface="微软雅黑" pitchFamily="34" charset="-122"/>
              <a:ea typeface="微软雅黑" pitchFamily="34" charset="-122"/>
            </a:rPr>
            <a:t>互联网</a:t>
          </a:r>
          <a:endParaRPr lang="zh-CN" altLang="en-US" sz="29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104393" y="251512"/>
        <a:ext cx="1205931" cy="1205931"/>
      </dsp:txXfrm>
    </dsp:sp>
    <dsp:sp modelId="{A905EC42-5DCC-499E-B991-60F49694982F}">
      <dsp:nvSpPr>
        <dsp:cNvPr id="0" name=""/>
        <dsp:cNvSpPr/>
      </dsp:nvSpPr>
      <dsp:spPr>
        <a:xfrm>
          <a:off x="1212781" y="1845681"/>
          <a:ext cx="989157" cy="98915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 kern="1200">
            <a:latin typeface="微软雅黑" pitchFamily="34" charset="-122"/>
            <a:ea typeface="微软雅黑" pitchFamily="34" charset="-122"/>
          </a:endParaRPr>
        </a:p>
      </dsp:txBody>
      <dsp:txXfrm>
        <a:off x="1343894" y="2223935"/>
        <a:ext cx="726931" cy="232649"/>
      </dsp:txXfrm>
    </dsp:sp>
    <dsp:sp modelId="{A02569F3-D2DD-4DB4-9AE7-E6502DEFCC7A}">
      <dsp:nvSpPr>
        <dsp:cNvPr id="0" name=""/>
        <dsp:cNvSpPr/>
      </dsp:nvSpPr>
      <dsp:spPr>
        <a:xfrm>
          <a:off x="854637" y="2973320"/>
          <a:ext cx="1705443" cy="1705443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>
              <a:latin typeface="微软雅黑" pitchFamily="34" charset="-122"/>
              <a:ea typeface="微软雅黑" pitchFamily="34" charset="-122"/>
            </a:rPr>
            <a:t>大数据</a:t>
          </a:r>
          <a:endParaRPr lang="zh-CN" altLang="en-US" sz="29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104393" y="3223076"/>
        <a:ext cx="1205931" cy="1205931"/>
      </dsp:txXfrm>
    </dsp:sp>
    <dsp:sp modelId="{F08776AD-3B1B-4D4C-A4AD-ABCA3000AA8C}">
      <dsp:nvSpPr>
        <dsp:cNvPr id="0" name=""/>
        <dsp:cNvSpPr/>
      </dsp:nvSpPr>
      <dsp:spPr>
        <a:xfrm>
          <a:off x="2815897" y="2023047"/>
          <a:ext cx="542330" cy="6344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微软雅黑" pitchFamily="34" charset="-122"/>
            <a:ea typeface="微软雅黑" pitchFamily="34" charset="-122"/>
          </a:endParaRPr>
        </a:p>
      </dsp:txBody>
      <dsp:txXfrm>
        <a:off x="2815897" y="2149932"/>
        <a:ext cx="379631" cy="380654"/>
      </dsp:txXfrm>
    </dsp:sp>
    <dsp:sp modelId="{99EEEEF4-3ABC-4268-9286-863CD3802D70}">
      <dsp:nvSpPr>
        <dsp:cNvPr id="0" name=""/>
        <dsp:cNvSpPr/>
      </dsp:nvSpPr>
      <dsp:spPr>
        <a:xfrm>
          <a:off x="3583347" y="634816"/>
          <a:ext cx="3410886" cy="3410886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 smtClean="0">
              <a:latin typeface="微软雅黑" pitchFamily="34" charset="-122"/>
              <a:ea typeface="微软雅黑" pitchFamily="34" charset="-122"/>
            </a:rPr>
            <a:t>小微</a:t>
          </a:r>
          <a:endParaRPr lang="en-US" altLang="zh-CN" sz="4800" b="1" kern="1200" dirty="0" smtClean="0">
            <a:latin typeface="微软雅黑" pitchFamily="34" charset="-122"/>
            <a:ea typeface="微软雅黑" pitchFamily="34" charset="-122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 smtClean="0">
              <a:latin typeface="微软雅黑" pitchFamily="34" charset="-122"/>
              <a:ea typeface="微软雅黑" pitchFamily="34" charset="-122"/>
            </a:rPr>
            <a:t>快贷</a:t>
          </a:r>
          <a:endParaRPr lang="zh-CN" altLang="en-US" sz="4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4082860" y="1134329"/>
        <a:ext cx="2411860" cy="241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E20C9-9041-4F67-A9DE-0DD36E3D6CBD}">
      <dsp:nvSpPr>
        <dsp:cNvPr id="0" name=""/>
        <dsp:cNvSpPr/>
      </dsp:nvSpPr>
      <dsp:spPr>
        <a:xfrm rot="10800000">
          <a:off x="1168736" y="1640"/>
          <a:ext cx="3878710" cy="76707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258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700" b="1" kern="1200" dirty="0" smtClean="0">
              <a:latin typeface="微软雅黑" pitchFamily="34" charset="-122"/>
              <a:ea typeface="微软雅黑" pitchFamily="34" charset="-122"/>
            </a:rPr>
            <a:t>全流程网上自助</a:t>
          </a:r>
          <a:r>
            <a:rPr lang="zh-CN" altLang="en-US" sz="2700" b="1" kern="1200" dirty="0" smtClean="0">
              <a:latin typeface="微软雅黑" pitchFamily="34" charset="-122"/>
              <a:ea typeface="微软雅黑" pitchFamily="34" charset="-122"/>
            </a:rPr>
            <a:t>贷款</a:t>
          </a:r>
          <a:endParaRPr lang="zh-CN" altLang="en-US" sz="2700" b="1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1360504" y="1640"/>
        <a:ext cx="3686942" cy="767072"/>
      </dsp:txXfrm>
    </dsp:sp>
    <dsp:sp modelId="{598C6EDF-C144-4F31-8CCF-E72373AB8823}">
      <dsp:nvSpPr>
        <dsp:cNvPr id="0" name=""/>
        <dsp:cNvSpPr/>
      </dsp:nvSpPr>
      <dsp:spPr>
        <a:xfrm>
          <a:off x="785200" y="1640"/>
          <a:ext cx="767072" cy="76707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1714E9-0766-4100-9E5B-93CD6E3E1A5B}">
      <dsp:nvSpPr>
        <dsp:cNvPr id="0" name=""/>
        <dsp:cNvSpPr/>
      </dsp:nvSpPr>
      <dsp:spPr>
        <a:xfrm rot="10800000">
          <a:off x="1168736" y="997690"/>
          <a:ext cx="3878710" cy="76707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258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微软雅黑" pitchFamily="34" charset="-122"/>
              <a:ea typeface="微软雅黑" pitchFamily="34" charset="-122"/>
            </a:rPr>
            <a:t>纯信用</a:t>
          </a:r>
          <a:endParaRPr lang="zh-CN" altLang="en-US" sz="2700" b="1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1360504" y="997690"/>
        <a:ext cx="3686942" cy="767072"/>
      </dsp:txXfrm>
    </dsp:sp>
    <dsp:sp modelId="{683F76BC-692D-494E-A297-B116EB2C0804}">
      <dsp:nvSpPr>
        <dsp:cNvPr id="0" name=""/>
        <dsp:cNvSpPr/>
      </dsp:nvSpPr>
      <dsp:spPr>
        <a:xfrm>
          <a:off x="785200" y="997690"/>
          <a:ext cx="767072" cy="767072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8A801C-DF57-461C-8CA9-FF3D92B155D4}">
      <dsp:nvSpPr>
        <dsp:cNvPr id="0" name=""/>
        <dsp:cNvSpPr/>
      </dsp:nvSpPr>
      <dsp:spPr>
        <a:xfrm rot="10800000">
          <a:off x="1168736" y="1993740"/>
          <a:ext cx="3878710" cy="76707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258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微软雅黑" pitchFamily="34" charset="-122"/>
              <a:ea typeface="微软雅黑" pitchFamily="34" charset="-122"/>
            </a:rPr>
            <a:t>循环额度</a:t>
          </a:r>
          <a:endParaRPr lang="zh-CN" altLang="en-US" sz="2700" b="1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1360504" y="1993740"/>
        <a:ext cx="3686942" cy="767072"/>
      </dsp:txXfrm>
    </dsp:sp>
    <dsp:sp modelId="{E6EB9E6C-837C-470B-8865-33DF02A7F72D}">
      <dsp:nvSpPr>
        <dsp:cNvPr id="0" name=""/>
        <dsp:cNvSpPr/>
      </dsp:nvSpPr>
      <dsp:spPr>
        <a:xfrm>
          <a:off x="785200" y="1993740"/>
          <a:ext cx="767072" cy="767072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0ED0B0-7978-4662-9C7F-9511C1A45CAF}">
      <dsp:nvSpPr>
        <dsp:cNvPr id="0" name=""/>
        <dsp:cNvSpPr/>
      </dsp:nvSpPr>
      <dsp:spPr>
        <a:xfrm rot="10800000">
          <a:off x="1168736" y="2989790"/>
          <a:ext cx="3878710" cy="76707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258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微软雅黑" pitchFamily="34" charset="-122"/>
              <a:ea typeface="微软雅黑" pitchFamily="34" charset="-122"/>
            </a:rPr>
            <a:t>最高</a:t>
          </a:r>
          <a:r>
            <a:rPr lang="en-US" altLang="zh-CN" sz="2700" b="1" kern="1200" dirty="0" smtClean="0">
              <a:latin typeface="微软雅黑" pitchFamily="34" charset="-122"/>
              <a:ea typeface="微软雅黑" pitchFamily="34" charset="-122"/>
            </a:rPr>
            <a:t>200</a:t>
          </a:r>
          <a:r>
            <a:rPr lang="zh-CN" altLang="en-US" sz="2700" b="1" kern="1200" dirty="0" smtClean="0">
              <a:latin typeface="微软雅黑" pitchFamily="34" charset="-122"/>
              <a:ea typeface="微软雅黑" pitchFamily="34" charset="-122"/>
            </a:rPr>
            <a:t>万元</a:t>
          </a:r>
          <a:endParaRPr lang="zh-CN" altLang="en-US" sz="2700" b="1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1360504" y="2989790"/>
        <a:ext cx="3686942" cy="767072"/>
      </dsp:txXfrm>
    </dsp:sp>
    <dsp:sp modelId="{EF9CDA27-35FC-4B49-AB9D-F42852A346D3}">
      <dsp:nvSpPr>
        <dsp:cNvPr id="0" name=""/>
        <dsp:cNvSpPr/>
      </dsp:nvSpPr>
      <dsp:spPr>
        <a:xfrm>
          <a:off x="785200" y="2989790"/>
          <a:ext cx="767072" cy="767072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9061-2348-4E4F-BF06-CC6B98FF0522}">
      <dsp:nvSpPr>
        <dsp:cNvPr id="0" name=""/>
        <dsp:cNvSpPr/>
      </dsp:nvSpPr>
      <dsp:spPr>
        <a:xfrm>
          <a:off x="-4820640" y="-738812"/>
          <a:ext cx="5741649" cy="5741649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C0B9C-385B-4795-804F-64FC33F67CBB}">
      <dsp:nvSpPr>
        <dsp:cNvPr id="0" name=""/>
        <dsp:cNvSpPr/>
      </dsp:nvSpPr>
      <dsp:spPr>
        <a:xfrm>
          <a:off x="403021" y="266416"/>
          <a:ext cx="6329957" cy="5331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2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企业主为中国内地公民</a:t>
          </a:r>
          <a:endParaRPr lang="zh-CN" altLang="en-US" sz="21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3021" y="266416"/>
        <a:ext cx="6329957" cy="533173"/>
      </dsp:txXfrm>
    </dsp:sp>
    <dsp:sp modelId="{28FEBE73-A058-42B6-A340-2FB05F8017C1}">
      <dsp:nvSpPr>
        <dsp:cNvPr id="0" name=""/>
        <dsp:cNvSpPr/>
      </dsp:nvSpPr>
      <dsp:spPr>
        <a:xfrm>
          <a:off x="69788" y="199769"/>
          <a:ext cx="666467" cy="666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2407D5-0FC5-47F1-A122-F0BA72DE397D}">
      <dsp:nvSpPr>
        <dsp:cNvPr id="0" name=""/>
        <dsp:cNvSpPr/>
      </dsp:nvSpPr>
      <dsp:spPr>
        <a:xfrm>
          <a:off x="785078" y="1065920"/>
          <a:ext cx="5947900" cy="533173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2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企业主和企业信用良好，没有逾期及欠息记录</a:t>
          </a:r>
          <a:endParaRPr lang="zh-CN" altLang="en-US" sz="21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85078" y="1065920"/>
        <a:ext cx="5947900" cy="533173"/>
      </dsp:txXfrm>
    </dsp:sp>
    <dsp:sp modelId="{00316989-14CB-48D8-B4BE-BBAF803D861B}">
      <dsp:nvSpPr>
        <dsp:cNvPr id="0" name=""/>
        <dsp:cNvSpPr/>
      </dsp:nvSpPr>
      <dsp:spPr>
        <a:xfrm>
          <a:off x="451844" y="999274"/>
          <a:ext cx="666467" cy="666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501161-0CFD-410F-B257-2FEE288B3C78}">
      <dsp:nvSpPr>
        <dsp:cNvPr id="0" name=""/>
        <dsp:cNvSpPr/>
      </dsp:nvSpPr>
      <dsp:spPr>
        <a:xfrm>
          <a:off x="902339" y="1865425"/>
          <a:ext cx="5830640" cy="533173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2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开通建行网上银行</a:t>
          </a:r>
          <a:r>
            <a:rPr lang="zh-CN" altLang="en-US" sz="21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或手机银行</a:t>
          </a:r>
          <a:endParaRPr lang="zh-CN" altLang="en-US" sz="21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02339" y="1865425"/>
        <a:ext cx="5830640" cy="533173"/>
      </dsp:txXfrm>
    </dsp:sp>
    <dsp:sp modelId="{D921ED45-F904-488A-9DF5-F04DE3538259}">
      <dsp:nvSpPr>
        <dsp:cNvPr id="0" name=""/>
        <dsp:cNvSpPr/>
      </dsp:nvSpPr>
      <dsp:spPr>
        <a:xfrm>
          <a:off x="569105" y="1798778"/>
          <a:ext cx="666467" cy="666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92F40A-6588-4556-B695-36096F25EF82}">
      <dsp:nvSpPr>
        <dsp:cNvPr id="0" name=""/>
        <dsp:cNvSpPr/>
      </dsp:nvSpPr>
      <dsp:spPr>
        <a:xfrm>
          <a:off x="785078" y="2664930"/>
          <a:ext cx="5947900" cy="533173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2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企业和企业主个人在建行开户并拥有金融资产</a:t>
          </a:r>
          <a:endParaRPr lang="zh-CN" altLang="en-US" sz="21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85078" y="2664930"/>
        <a:ext cx="5947900" cy="533173"/>
      </dsp:txXfrm>
    </dsp:sp>
    <dsp:sp modelId="{62451E88-CAD0-4CDE-BE3E-8ABAC88ABA8D}">
      <dsp:nvSpPr>
        <dsp:cNvPr id="0" name=""/>
        <dsp:cNvSpPr/>
      </dsp:nvSpPr>
      <dsp:spPr>
        <a:xfrm>
          <a:off x="451844" y="2598283"/>
          <a:ext cx="666467" cy="666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6085D-5FFF-4F58-8709-1C3973190C25}">
      <dsp:nvSpPr>
        <dsp:cNvPr id="0" name=""/>
        <dsp:cNvSpPr/>
      </dsp:nvSpPr>
      <dsp:spPr>
        <a:xfrm>
          <a:off x="403021" y="3464435"/>
          <a:ext cx="6329957" cy="53317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2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企业目前建行无贷款</a:t>
          </a:r>
          <a:endParaRPr lang="zh-CN" altLang="en-US" sz="21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3021" y="3464435"/>
        <a:ext cx="6329957" cy="533173"/>
      </dsp:txXfrm>
    </dsp:sp>
    <dsp:sp modelId="{6301101B-9D85-4C1D-AD84-B81E483F0494}">
      <dsp:nvSpPr>
        <dsp:cNvPr id="0" name=""/>
        <dsp:cNvSpPr/>
      </dsp:nvSpPr>
      <dsp:spPr>
        <a:xfrm>
          <a:off x="69788" y="3397788"/>
          <a:ext cx="666467" cy="666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720417" cy="5128350"/>
        <a:chOff x="0" y="0"/>
        <a:chExt cx="6720417" cy="5128350"/>
      </a:xfrm>
    </dsp:grpSpPr>
    <dsp:sp modelId="{D79736AB-12BA-4E85-AB8E-3B995CDF2A91}">
      <dsp:nvSpPr>
        <dsp:cNvPr id="5" name="矩形 4"/>
        <dsp:cNvSpPr/>
      </dsp:nvSpPr>
      <dsp:spPr bwMode="white">
        <a:xfrm>
          <a:off x="0" y="429984"/>
          <a:ext cx="6720417" cy="734120"/>
        </a:xfrm>
        <a:prstGeom prst="rect">
          <a:avLst/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429984"/>
        <a:ext cx="6720417" cy="734120"/>
      </dsp:txXfrm>
    </dsp:sp>
    <dsp:sp modelId="{31635FB5-8F35-4B4E-B83A-E0E064755AA6}">
      <dsp:nvSpPr>
        <dsp:cNvPr id="4" name="圆角矩形 3"/>
        <dsp:cNvSpPr/>
      </dsp:nvSpPr>
      <dsp:spPr bwMode="white">
        <a:xfrm>
          <a:off x="336021" y="0"/>
          <a:ext cx="4704292" cy="85996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177811" tIns="0" rIns="304800" bIns="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企业成立且实际经营满</a:t>
          </a:r>
          <a:r>
            <a:rPr lang="en-US" altLang="zh-CN" sz="2400" b="1" dirty="0" smtClean="0">
              <a:latin typeface="彩虹粗仿宋" pitchFamily="65" charset="-122"/>
              <a:ea typeface="彩虹粗仿宋" pitchFamily="65" charset="-122"/>
            </a:rPr>
            <a:t>2</a:t>
          </a:r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年； </a:t>
          </a:r>
          <a:endParaRPr lang="zh-CN" altLang="en-US" sz="2400" b="1" dirty="0">
            <a:latin typeface="彩虹粗仿宋" pitchFamily="65" charset="-122"/>
            <a:ea typeface="彩虹粗仿宋" pitchFamily="65" charset="-122"/>
          </a:endParaRPr>
        </a:p>
      </dsp:txBody>
      <dsp:txXfrm>
        <a:off x="336021" y="0"/>
        <a:ext cx="4704292" cy="859969"/>
      </dsp:txXfrm>
    </dsp:sp>
    <dsp:sp modelId="{71C08FEB-34A6-42A3-830A-E0C06BD1B7DE}">
      <dsp:nvSpPr>
        <dsp:cNvPr id="8" name="矩形 7"/>
        <dsp:cNvSpPr/>
      </dsp:nvSpPr>
      <dsp:spPr bwMode="white">
        <a:xfrm>
          <a:off x="0" y="1751400"/>
          <a:ext cx="6720417" cy="734120"/>
        </a:xfrm>
        <a:prstGeom prst="rect">
          <a:avLst/>
        </a:prstGeom>
      </dsp:spPr>
      <dsp:style>
        <a:lnRef idx="2">
          <a:schemeClr val="accent3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1751400"/>
        <a:ext cx="6720417" cy="734120"/>
      </dsp:txXfrm>
    </dsp:sp>
    <dsp:sp modelId="{89A254FE-72D3-4A39-8801-D8BEC982D332}">
      <dsp:nvSpPr>
        <dsp:cNvPr id="7" name="圆角矩形 6"/>
        <dsp:cNvSpPr/>
      </dsp:nvSpPr>
      <dsp:spPr bwMode="white">
        <a:xfrm>
          <a:off x="336021" y="1321415"/>
          <a:ext cx="4704292" cy="85996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177811" tIns="0" rIns="177811" bIns="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企业</a:t>
          </a:r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诚信缴税</a:t>
          </a:r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；</a:t>
          </a:r>
          <a:endParaRPr lang="zh-CN" altLang="en-US" sz="2400" b="1" dirty="0">
            <a:latin typeface="彩虹粗仿宋" pitchFamily="65" charset="-122"/>
            <a:ea typeface="彩虹粗仿宋" pitchFamily="65" charset="-122"/>
          </a:endParaRPr>
        </a:p>
      </dsp:txBody>
      <dsp:txXfrm>
        <a:off x="336021" y="1321415"/>
        <a:ext cx="4704292" cy="859969"/>
      </dsp:txXfrm>
    </dsp:sp>
    <dsp:sp modelId="{B52E8058-D701-41B9-88E4-A17C40AB237D}">
      <dsp:nvSpPr>
        <dsp:cNvPr id="11" name="矩形 10"/>
        <dsp:cNvSpPr/>
      </dsp:nvSpPr>
      <dsp:spPr bwMode="white">
        <a:xfrm>
          <a:off x="0" y="3072815"/>
          <a:ext cx="6720417" cy="734120"/>
        </a:xfrm>
        <a:prstGeom prst="rect">
          <a:avLst/>
        </a:prstGeom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3072815"/>
        <a:ext cx="6720417" cy="734120"/>
      </dsp:txXfrm>
    </dsp:sp>
    <dsp:sp modelId="{F6DC0102-E847-4990-BD5D-442E539832CF}">
      <dsp:nvSpPr>
        <dsp:cNvPr id="10" name="圆角矩形 9"/>
        <dsp:cNvSpPr/>
      </dsp:nvSpPr>
      <dsp:spPr bwMode="white">
        <a:xfrm>
          <a:off x="336021" y="2642831"/>
          <a:ext cx="4704292" cy="85996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77811" tIns="0" rIns="177811" bIns="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近</a:t>
          </a:r>
          <a:r>
            <a:rPr lang="en-US" sz="2400" b="1" dirty="0" smtClean="0">
              <a:latin typeface="彩虹粗仿宋" pitchFamily="65" charset="-122"/>
              <a:ea typeface="彩虹粗仿宋" pitchFamily="65" charset="-122"/>
            </a:rPr>
            <a:t>12</a:t>
          </a:r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个月纳税总额在</a:t>
          </a:r>
          <a:r>
            <a:rPr lang="en-US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1</a:t>
          </a:r>
          <a:r>
            <a:rPr lang="zh-CN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万元</a:t>
          </a:r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（含）以上</a:t>
          </a:r>
          <a:r>
            <a:rPr lang="zh-CN" altLang="en-US" sz="2400" b="1" dirty="0" smtClean="0">
              <a:latin typeface="彩虹粗仿宋" pitchFamily="65" charset="-122"/>
              <a:ea typeface="彩虹粗仿宋" pitchFamily="65" charset="-122"/>
            </a:rPr>
            <a:t>；</a:t>
          </a:r>
          <a:endParaRPr lang="zh-CN" altLang="en-US" sz="2400" b="1" dirty="0">
            <a:latin typeface="彩虹粗仿宋" pitchFamily="65" charset="-122"/>
            <a:ea typeface="彩虹粗仿宋" pitchFamily="65" charset="-122"/>
          </a:endParaRPr>
        </a:p>
      </dsp:txBody>
      <dsp:txXfrm>
        <a:off x="336021" y="2642831"/>
        <a:ext cx="4704292" cy="859969"/>
      </dsp:txXfrm>
    </dsp:sp>
    <dsp:sp modelId="{53E9CDEB-0E3D-46C7-A10B-1833179CBF05}">
      <dsp:nvSpPr>
        <dsp:cNvPr id="14" name="矩形 13"/>
        <dsp:cNvSpPr/>
      </dsp:nvSpPr>
      <dsp:spPr bwMode="white">
        <a:xfrm>
          <a:off x="0" y="4394230"/>
          <a:ext cx="6720417" cy="734120"/>
        </a:xfrm>
        <a:prstGeom prst="rect">
          <a:avLst/>
        </a:prstGeom>
      </dsp:spPr>
      <dsp:style>
        <a:lnRef idx="2">
          <a:schemeClr val="accent5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4394230"/>
        <a:ext cx="6720417" cy="734120"/>
      </dsp:txXfrm>
    </dsp:sp>
    <dsp:sp modelId="{19B9E9C5-8F44-447E-9E12-EC48A3CD78DA}">
      <dsp:nvSpPr>
        <dsp:cNvPr id="13" name="圆角矩形 12"/>
        <dsp:cNvSpPr/>
      </dsp:nvSpPr>
      <dsp:spPr bwMode="white">
        <a:xfrm>
          <a:off x="336021" y="3964246"/>
          <a:ext cx="4704292" cy="85996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177811" tIns="0" rIns="177811" bIns="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dirty="0" smtClean="0">
              <a:latin typeface="彩虹粗仿宋" pitchFamily="65" charset="-122"/>
              <a:ea typeface="彩虹粗仿宋" pitchFamily="65" charset="-122"/>
            </a:rPr>
            <a:t>企业最近一次纳税信用等级评定结果为</a:t>
          </a:r>
          <a:r>
            <a:rPr lang="en-US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A</a:t>
          </a:r>
          <a:r>
            <a:rPr lang="zh-CN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、</a:t>
          </a:r>
          <a:r>
            <a:rPr lang="en-US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B</a:t>
          </a:r>
          <a:r>
            <a:rPr lang="zh-CN" sz="2400" b="1" dirty="0" smtClean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rPr>
            <a:t>级</a:t>
          </a:r>
          <a:r>
            <a:rPr lang="en-US" altLang="zh-CN" sz="2400" b="1" dirty="0" smtClean="0">
              <a:latin typeface="彩虹粗仿宋" pitchFamily="65" charset="-122"/>
              <a:ea typeface="彩虹粗仿宋" pitchFamily="65" charset="-122"/>
            </a:rPr>
            <a:t>.</a:t>
          </a:r>
          <a:endParaRPr lang="zh-CN" altLang="en-US" sz="2400" b="1" dirty="0">
            <a:latin typeface="彩虹粗仿宋" pitchFamily="65" charset="-122"/>
            <a:ea typeface="彩虹粗仿宋" pitchFamily="65" charset="-122"/>
          </a:endParaRPr>
        </a:p>
      </dsp:txBody>
      <dsp:txXfrm>
        <a:off x="336021" y="3964246"/>
        <a:ext cx="4704292" cy="859969"/>
      </dsp:txXfrm>
    </dsp:sp>
    <dsp:sp modelId="{EAB59C20-732E-4922-BE7E-1293343D3B12}">
      <dsp:nvSpPr>
        <dsp:cNvPr id="3" name="矩形 2" hidden="1"/>
        <dsp:cNvSpPr/>
      </dsp:nvSpPr>
      <dsp:spPr bwMode="white">
        <a:xfrm>
          <a:off x="0" y="429984"/>
          <a:ext cx="336021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0" y="429984"/>
        <a:ext cx="336021" cy="0"/>
      </dsp:txXfrm>
    </dsp:sp>
    <dsp:sp modelId="{A228696E-1E01-41A3-9A77-BF1AE09A7388}">
      <dsp:nvSpPr>
        <dsp:cNvPr id="6" name="矩形 5" hidden="1"/>
        <dsp:cNvSpPr/>
      </dsp:nvSpPr>
      <dsp:spPr bwMode="white">
        <a:xfrm>
          <a:off x="0" y="1751400"/>
          <a:ext cx="336021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0" y="1751400"/>
        <a:ext cx="336021" cy="0"/>
      </dsp:txXfrm>
    </dsp:sp>
    <dsp:sp modelId="{6E3302C8-250F-4CDB-BBA4-147BA16B5F52}">
      <dsp:nvSpPr>
        <dsp:cNvPr id="9" name="矩形 8" hidden="1"/>
        <dsp:cNvSpPr/>
      </dsp:nvSpPr>
      <dsp:spPr bwMode="white">
        <a:xfrm>
          <a:off x="0" y="3072815"/>
          <a:ext cx="336021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0" y="3072815"/>
        <a:ext cx="336021" cy="0"/>
      </dsp:txXfrm>
    </dsp:sp>
    <dsp:sp modelId="{086C922F-94DA-45AE-933A-FD0E96F0FB13}">
      <dsp:nvSpPr>
        <dsp:cNvPr id="12" name="矩形 11" hidden="1"/>
        <dsp:cNvSpPr/>
      </dsp:nvSpPr>
      <dsp:spPr bwMode="white">
        <a:xfrm>
          <a:off x="0" y="4394230"/>
          <a:ext cx="336021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0" y="4394230"/>
        <a:ext cx="336021" cy="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720417" cy="4480278"/>
        <a:chOff x="0" y="0"/>
        <a:chExt cx="6720417" cy="4480278"/>
      </a:xfrm>
    </dsp:grpSpPr>
    <dsp:sp modelId="{E88E6ACC-A244-4DA1-A411-076D24508914}">
      <dsp:nvSpPr>
        <dsp:cNvPr id="3" name="椭圆 2"/>
        <dsp:cNvSpPr/>
      </dsp:nvSpPr>
      <dsp:spPr bwMode="white">
        <a:xfrm>
          <a:off x="2274857" y="1839980"/>
          <a:ext cx="2170704" cy="217070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24130" tIns="24130" rIns="24130" bIns="24130" anchor="ctr"/>
        <a:lstStyle>
          <a:lvl1pPr algn="ctr">
            <a:defRPr sz="38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baseline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1" action="ppaction://hlinkfile"/>
            </a:rPr>
            <a:t>操作</a:t>
          </a:r>
          <a:endParaRPr lang="en-US" altLang="zh-CN" b="1" baseline="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hlinkClick r:id="rId1" action="ppaction://hlinkfile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baseline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1" action="ppaction://hlinkfile"/>
            </a:rPr>
            <a:t>流程</a:t>
          </a:r>
          <a:endParaRPr lang="zh-CN" altLang="en-US" b="1" baseline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74857" y="1839980"/>
        <a:ext cx="2170704" cy="2170704"/>
      </dsp:txXfrm>
    </dsp:sp>
    <dsp:sp modelId="{508BE626-4B30-4700-A3A6-8EAFA49F9784}">
      <dsp:nvSpPr>
        <dsp:cNvPr id="4" name="左箭头 3"/>
        <dsp:cNvSpPr/>
      </dsp:nvSpPr>
      <dsp:spPr bwMode="white">
        <a:xfrm rot="12899999">
          <a:off x="920465" y="1489305"/>
          <a:ext cx="1661294" cy="618651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2899999">
        <a:off x="920465" y="1489305"/>
        <a:ext cx="1661294" cy="618651"/>
      </dsp:txXfrm>
    </dsp:sp>
    <dsp:sp modelId="{13F34DAA-A248-4C00-9A3F-48EE4B4BC17F}">
      <dsp:nvSpPr>
        <dsp:cNvPr id="5" name="圆角矩形 4"/>
        <dsp:cNvSpPr/>
      </dsp:nvSpPr>
      <dsp:spPr bwMode="white">
        <a:xfrm>
          <a:off x="0" y="469594"/>
          <a:ext cx="2062169" cy="164973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信用</a:t>
          </a:r>
          <a:endParaRPr lang="en-US" altLang="zh-CN" sz="36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快贷</a:t>
          </a:r>
          <a:endParaRPr lang="zh-CN" altLang="en-US" sz="3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469594"/>
        <a:ext cx="2062169" cy="1649735"/>
      </dsp:txXfrm>
    </dsp:sp>
    <dsp:sp modelId="{A88E79FF-AAC0-4500-9C7A-DB4363D2B1BA}">
      <dsp:nvSpPr>
        <dsp:cNvPr id="6" name="左箭头 5"/>
        <dsp:cNvSpPr/>
      </dsp:nvSpPr>
      <dsp:spPr bwMode="white">
        <a:xfrm rot="-2099999">
          <a:off x="4138657" y="1489305"/>
          <a:ext cx="1661294" cy="618651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2099999">
        <a:off x="4138657" y="1489305"/>
        <a:ext cx="1661294" cy="618651"/>
      </dsp:txXfrm>
    </dsp:sp>
    <dsp:sp modelId="{569B99DF-00D6-403E-AEAA-0D74D16A3448}">
      <dsp:nvSpPr>
        <dsp:cNvPr id="7" name="圆角矩形 6"/>
        <dsp:cNvSpPr/>
      </dsp:nvSpPr>
      <dsp:spPr bwMode="white">
        <a:xfrm>
          <a:off x="4658248" y="469594"/>
          <a:ext cx="2062169" cy="164973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云税贷</a:t>
          </a:r>
          <a:endParaRPr lang="zh-CN" altLang="en-US" sz="3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658248" y="469594"/>
        <a:ext cx="2062169" cy="16497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920208" cy="4192240"/>
        <a:chOff x="0" y="0"/>
        <a:chExt cx="4920208" cy="4192240"/>
      </a:xfrm>
    </dsp:grpSpPr>
    <dsp:sp modelId="{71727B9C-EFB6-45EB-87EA-D94B4A9BFB3C}">
      <dsp:nvSpPr>
        <dsp:cNvPr id="5" name="矩形 4"/>
        <dsp:cNvSpPr/>
      </dsp:nvSpPr>
      <dsp:spPr bwMode="white">
        <a:xfrm>
          <a:off x="0" y="411140"/>
          <a:ext cx="4920208" cy="5796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81862" tIns="479044" rIns="381862" bIns="163576" anchor="t"/>
        <a:lstStyle>
          <a:lvl1pPr algn="l">
            <a:defRPr sz="23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11140"/>
        <a:ext cx="4920208" cy="579600"/>
      </dsp:txXfrm>
    </dsp:sp>
    <dsp:sp modelId="{AEA1F45B-A69D-44E1-82AE-EBFBBDE9FEE4}">
      <dsp:nvSpPr>
        <dsp:cNvPr id="4" name="圆角矩形 3"/>
        <dsp:cNvSpPr/>
      </dsp:nvSpPr>
      <dsp:spPr bwMode="white">
        <a:xfrm>
          <a:off x="246010" y="71660"/>
          <a:ext cx="3444146" cy="6789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Body>
        <a:bodyPr lIns="130180" tIns="0" rIns="130180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线上申请，线下签约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6010" y="71660"/>
        <a:ext cx="3444146" cy="678960"/>
      </dsp:txXfrm>
    </dsp:sp>
    <dsp:sp modelId="{40926D97-D0A6-40DE-A917-7F0FFF876098}">
      <dsp:nvSpPr>
        <dsp:cNvPr id="8" name="矩形 7"/>
        <dsp:cNvSpPr/>
      </dsp:nvSpPr>
      <dsp:spPr bwMode="white">
        <a:xfrm>
          <a:off x="0" y="1454420"/>
          <a:ext cx="4920208" cy="579600"/>
        </a:xfrm>
        <a:prstGeom prst="rect">
          <a:avLst/>
        </a:prstGeom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81862" tIns="479044" rIns="381862" bIns="163576" anchor="t"/>
        <a:lstStyle>
          <a:lvl1pPr algn="l">
            <a:defRPr sz="23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454420"/>
        <a:ext cx="4920208" cy="579600"/>
      </dsp:txXfrm>
    </dsp:sp>
    <dsp:sp modelId="{0CF173AC-8591-48A8-8458-465105215232}">
      <dsp:nvSpPr>
        <dsp:cNvPr id="7" name="圆角矩形 6"/>
        <dsp:cNvSpPr/>
      </dsp:nvSpPr>
      <dsp:spPr bwMode="white">
        <a:xfrm>
          <a:off x="246010" y="1114940"/>
          <a:ext cx="3444146" cy="6789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lIns="130180" tIns="0" rIns="130180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房产抵押贷款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6010" y="1114940"/>
        <a:ext cx="3444146" cy="678960"/>
      </dsp:txXfrm>
    </dsp:sp>
    <dsp:sp modelId="{042F3D66-E04F-4213-815D-7349259BA580}">
      <dsp:nvSpPr>
        <dsp:cNvPr id="11" name="矩形 10"/>
        <dsp:cNvSpPr/>
      </dsp:nvSpPr>
      <dsp:spPr bwMode="white">
        <a:xfrm>
          <a:off x="0" y="2497700"/>
          <a:ext cx="4920208" cy="579600"/>
        </a:xfrm>
        <a:prstGeom prst="rect">
          <a:avLst/>
        </a:prstGeom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81862" tIns="479044" rIns="381862" bIns="163576" anchor="t"/>
        <a:lstStyle>
          <a:lvl1pPr algn="l">
            <a:defRPr sz="23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497700"/>
        <a:ext cx="4920208" cy="579600"/>
      </dsp:txXfrm>
    </dsp:sp>
    <dsp:sp modelId="{CC65B8BA-6C98-4BBA-AA44-427CED8ADFF1}">
      <dsp:nvSpPr>
        <dsp:cNvPr id="10" name="圆角矩形 9"/>
        <dsp:cNvSpPr/>
      </dsp:nvSpPr>
      <dsp:spPr bwMode="white">
        <a:xfrm>
          <a:off x="246010" y="2158220"/>
          <a:ext cx="3444146" cy="6789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lIns="130180" tIns="0" rIns="130180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自主支用，随借随还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6010" y="2158220"/>
        <a:ext cx="3444146" cy="678960"/>
      </dsp:txXfrm>
    </dsp:sp>
    <dsp:sp modelId="{CF6BD0C6-36D8-4BC6-B989-97897E3BFD09}">
      <dsp:nvSpPr>
        <dsp:cNvPr id="14" name="矩形 13"/>
        <dsp:cNvSpPr/>
      </dsp:nvSpPr>
      <dsp:spPr bwMode="white">
        <a:xfrm>
          <a:off x="0" y="3540980"/>
          <a:ext cx="4920208" cy="579600"/>
        </a:xfrm>
        <a:prstGeom prst="rect">
          <a:avLst/>
        </a:prstGeom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81862" tIns="479044" rIns="381862" bIns="163576" anchor="t"/>
        <a:lstStyle>
          <a:lvl1pPr algn="l">
            <a:defRPr sz="23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540980"/>
        <a:ext cx="4920208" cy="579600"/>
      </dsp:txXfrm>
    </dsp:sp>
    <dsp:sp modelId="{1C9A77EC-AE38-4164-B6F2-A81893556612}">
      <dsp:nvSpPr>
        <dsp:cNvPr id="13" name="圆角矩形 12"/>
        <dsp:cNvSpPr/>
      </dsp:nvSpPr>
      <dsp:spPr bwMode="white">
        <a:xfrm>
          <a:off x="246010" y="3201500"/>
          <a:ext cx="3444146" cy="67896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/>
        </a:fillRef>
        <a:effectRef idx="3">
          <a:scrgbClr r="0" g="0" b="0"/>
        </a:effectRef>
        <a:fontRef idx="minor">
          <a:schemeClr val="lt1"/>
        </a:fontRef>
      </dsp:style>
      <dsp:txBody>
        <a:bodyPr lIns="130180" tIns="0" rIns="130180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最高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1000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万元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6010" y="3201500"/>
        <a:ext cx="3444146" cy="678960"/>
      </dsp:txXfrm>
    </dsp:sp>
    <dsp:sp modelId="{7581C730-5D47-4238-9AE4-4B2CAAB2814F}">
      <dsp:nvSpPr>
        <dsp:cNvPr id="3" name="矩形 2" hidden="1"/>
        <dsp:cNvSpPr/>
      </dsp:nvSpPr>
      <dsp:spPr bwMode="white">
        <a:xfrm>
          <a:off x="0" y="411140"/>
          <a:ext cx="246010" cy="0"/>
        </a:xfrm>
        <a:prstGeom prst="rect">
          <a:avLst/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Xfrm>
        <a:off x="0" y="411140"/>
        <a:ext cx="246010" cy="0"/>
      </dsp:txXfrm>
    </dsp:sp>
    <dsp:sp modelId="{B65E7D8C-A4DE-4BD5-ABC3-4CE81A1522D1}">
      <dsp:nvSpPr>
        <dsp:cNvPr id="6" name="矩形 5" hidden="1"/>
        <dsp:cNvSpPr/>
      </dsp:nvSpPr>
      <dsp:spPr bwMode="white">
        <a:xfrm>
          <a:off x="0" y="1454420"/>
          <a:ext cx="246010" cy="0"/>
        </a:xfrm>
        <a:prstGeom prst="rect">
          <a:avLst/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Xfrm>
        <a:off x="0" y="1454420"/>
        <a:ext cx="246010" cy="0"/>
      </dsp:txXfrm>
    </dsp:sp>
    <dsp:sp modelId="{CC9590A8-C4DB-4097-8E3A-580F883BEED4}">
      <dsp:nvSpPr>
        <dsp:cNvPr id="9" name="矩形 8" hidden="1"/>
        <dsp:cNvSpPr/>
      </dsp:nvSpPr>
      <dsp:spPr bwMode="white">
        <a:xfrm>
          <a:off x="0" y="2497700"/>
          <a:ext cx="246010" cy="0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Xfrm>
        <a:off x="0" y="2497700"/>
        <a:ext cx="246010" cy="0"/>
      </dsp:txXfrm>
    </dsp:sp>
    <dsp:sp modelId="{AB790DBD-5371-4BD1-ADDF-9AD61728654B}">
      <dsp:nvSpPr>
        <dsp:cNvPr id="12" name="矩形 11" hidden="1"/>
        <dsp:cNvSpPr/>
      </dsp:nvSpPr>
      <dsp:spPr bwMode="white">
        <a:xfrm>
          <a:off x="0" y="3540980"/>
          <a:ext cx="246010" cy="0"/>
        </a:xfrm>
        <a:prstGeom prst="rect">
          <a:avLst/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Xfrm>
        <a:off x="0" y="3540980"/>
        <a:ext cx="246010" cy="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8" y="1744780"/>
            <a:ext cx="8568531" cy="12039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5" y="3182725"/>
            <a:ext cx="7056437" cy="14353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454" y="224924"/>
            <a:ext cx="2268142" cy="47922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2" y="224924"/>
            <a:ext cx="6636411" cy="47922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300" y="3609170"/>
            <a:ext cx="8568531" cy="111551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300" y="2380546"/>
            <a:ext cx="8568531" cy="12286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032" y="1310536"/>
            <a:ext cx="4452276" cy="37066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4317" y="1310536"/>
            <a:ext cx="4452276" cy="37066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257231"/>
            <a:ext cx="4454028" cy="5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2" y="1781182"/>
            <a:ext cx="4454028" cy="32360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17" y="1257231"/>
            <a:ext cx="4455776" cy="5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0817" y="1781182"/>
            <a:ext cx="4455776" cy="32360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2" y="223625"/>
            <a:ext cx="3316456" cy="9516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247" y="223624"/>
            <a:ext cx="5635349" cy="47935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2" y="1175323"/>
            <a:ext cx="3316456" cy="3841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5874" y="3931601"/>
            <a:ext cx="6048375" cy="4641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5874" y="501853"/>
            <a:ext cx="6048375" cy="33699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4" y="4395749"/>
            <a:ext cx="6048375" cy="6591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4032" y="224924"/>
            <a:ext cx="9072563" cy="936096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310536"/>
            <a:ext cx="9072563" cy="3706679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3" y="5205733"/>
            <a:ext cx="2352146" cy="299032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5205733"/>
            <a:ext cx="3192198" cy="299032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5205733"/>
            <a:ext cx="2352146" cy="299032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" y="0"/>
            <a:ext cx="10079383" cy="5617267"/>
          </a:xfrm>
          <a:prstGeom prst="rect">
            <a:avLst/>
          </a:prstGeom>
          <a:solidFill>
            <a:srgbClr val="245888"/>
          </a:solidFill>
          <a:ln>
            <a:solidFill>
              <a:srgbClr val="2F72AF"/>
            </a:solidFill>
          </a:ln>
        </p:spPr>
      </p:pic>
      <p:pic>
        <p:nvPicPr>
          <p:cNvPr id="6" name="图片 5" descr="底图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9"/>
          <a:stretch>
            <a:fillRect/>
          </a:stretch>
        </p:blipFill>
        <p:spPr>
          <a:xfrm>
            <a:off x="872" y="-71755"/>
            <a:ext cx="10080000" cy="3043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776" y="881404"/>
            <a:ext cx="8826287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建设银行</a:t>
            </a:r>
            <a:b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小企业特色产品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04208" y="3648000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C2A0A86-9356-47CC-953E-4A9BC129A83D}" type="datetime6">
              <a:rPr lang="zh-CN" altLang="en-US" sz="20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68313" y="1713210"/>
            <a:ext cx="1366837" cy="25352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办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353443" y="848518"/>
            <a:ext cx="6791325" cy="4264025"/>
            <a:chOff x="1907704" y="411510"/>
            <a:chExt cx="6792416" cy="4264248"/>
          </a:xfrm>
        </p:grpSpPr>
        <p:graphicFrame>
          <p:nvGraphicFramePr>
            <p:cNvPr id="5" name="图示 4"/>
            <p:cNvGraphicFramePr/>
            <p:nvPr/>
          </p:nvGraphicFramePr>
          <p:xfrm>
            <a:off x="1907704" y="411510"/>
            <a:ext cx="6792416" cy="42642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2123728" y="699542"/>
              <a:ext cx="432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2492152" y="1491630"/>
              <a:ext cx="432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2598513" y="2290105"/>
              <a:ext cx="432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492152" y="3075806"/>
              <a:ext cx="432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2123728" y="3873811"/>
              <a:ext cx="432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96675" y="1486359"/>
            <a:ext cx="7551901" cy="2770514"/>
            <a:chOff x="749831" y="2563812"/>
            <a:chExt cx="7551901" cy="2770514"/>
          </a:xfrm>
        </p:grpSpPr>
        <p:grpSp>
          <p:nvGrpSpPr>
            <p:cNvPr id="4" name="组合 3"/>
            <p:cNvGrpSpPr/>
            <p:nvPr/>
          </p:nvGrpSpPr>
          <p:grpSpPr bwMode="auto">
            <a:xfrm>
              <a:off x="757238" y="2563812"/>
              <a:ext cx="7542212" cy="1836738"/>
              <a:chOff x="757238" y="2563812"/>
              <a:chExt cx="7542212" cy="1836739"/>
            </a:xfrm>
          </p:grpSpPr>
          <p:grpSp>
            <p:nvGrpSpPr>
              <p:cNvPr id="9" name="Group 3"/>
              <p:cNvGrpSpPr/>
              <p:nvPr/>
            </p:nvGrpSpPr>
            <p:grpSpPr bwMode="auto">
              <a:xfrm>
                <a:off x="757238" y="2563813"/>
                <a:ext cx="2541588" cy="755651"/>
                <a:chOff x="0" y="0"/>
                <a:chExt cx="1440" cy="448"/>
              </a:xfrm>
            </p:grpSpPr>
            <p:sp>
              <p:nvSpPr>
                <p:cNvPr id="17" name="Freeform 4"/>
                <p:cNvSpPr/>
                <p:nvPr/>
              </p:nvSpPr>
              <p:spPr bwMode="auto">
                <a:xfrm>
                  <a:off x="85" y="258"/>
                  <a:ext cx="1270" cy="190"/>
                </a:xfrm>
                <a:custGeom>
                  <a:avLst/>
                  <a:gdLst>
                    <a:gd name="T0" fmla="*/ 681068 w 1120"/>
                    <a:gd name="T1" fmla="*/ 2 h 252"/>
                    <a:gd name="T2" fmla="*/ 678048 w 1120"/>
                    <a:gd name="T3" fmla="*/ 2 h 252"/>
                    <a:gd name="T4" fmla="*/ 668212 w 1120"/>
                    <a:gd name="T5" fmla="*/ 2 h 252"/>
                    <a:gd name="T6" fmla="*/ 653110 w 1120"/>
                    <a:gd name="T7" fmla="*/ 2 h 252"/>
                    <a:gd name="T8" fmla="*/ 631394 w 1120"/>
                    <a:gd name="T9" fmla="*/ 2 h 252"/>
                    <a:gd name="T10" fmla="*/ 603420 w 1120"/>
                    <a:gd name="T11" fmla="*/ 2 h 252"/>
                    <a:gd name="T12" fmla="*/ 570764 w 1120"/>
                    <a:gd name="T13" fmla="*/ 2 h 252"/>
                    <a:gd name="T14" fmla="*/ 532614 w 1120"/>
                    <a:gd name="T15" fmla="*/ 2 h 252"/>
                    <a:gd name="T16" fmla="*/ 489689 w 1120"/>
                    <a:gd name="T17" fmla="*/ 2 h 252"/>
                    <a:gd name="T18" fmla="*/ 444122 w 1120"/>
                    <a:gd name="T19" fmla="*/ 2 h 252"/>
                    <a:gd name="T20" fmla="*/ 392761 w 1120"/>
                    <a:gd name="T21" fmla="*/ 2 h 252"/>
                    <a:gd name="T22" fmla="*/ 337377 w 1120"/>
                    <a:gd name="T23" fmla="*/ 2 h 252"/>
                    <a:gd name="T24" fmla="*/ 282979 w 1120"/>
                    <a:gd name="T25" fmla="*/ 2 h 252"/>
                    <a:gd name="T26" fmla="*/ 232947 w 1120"/>
                    <a:gd name="T27" fmla="*/ 2 h 252"/>
                    <a:gd name="T28" fmla="*/ 187038 w 1120"/>
                    <a:gd name="T29" fmla="*/ 2 h 252"/>
                    <a:gd name="T30" fmla="*/ 144676 w 1120"/>
                    <a:gd name="T31" fmla="*/ 2 h 252"/>
                    <a:gd name="T32" fmla="*/ 108668 w 1120"/>
                    <a:gd name="T33" fmla="*/ 2 h 252"/>
                    <a:gd name="T34" fmla="*/ 77128 w 1120"/>
                    <a:gd name="T35" fmla="*/ 2 h 252"/>
                    <a:gd name="T36" fmla="*/ 49344 w 1120"/>
                    <a:gd name="T37" fmla="*/ 2 h 252"/>
                    <a:gd name="T38" fmla="*/ 28218 w 1120"/>
                    <a:gd name="T39" fmla="*/ 2 h 252"/>
                    <a:gd name="T40" fmla="*/ 11750 w 1120"/>
                    <a:gd name="T41" fmla="*/ 2 h 252"/>
                    <a:gd name="T42" fmla="*/ 3343 w 1120"/>
                    <a:gd name="T43" fmla="*/ 2 h 252"/>
                    <a:gd name="T44" fmla="*/ 0 w 1120"/>
                    <a:gd name="T45" fmla="*/ 2 h 252"/>
                    <a:gd name="T46" fmla="*/ 0 w 1120"/>
                    <a:gd name="T47" fmla="*/ 2 h 252"/>
                    <a:gd name="T48" fmla="*/ 340198 w 1120"/>
                    <a:gd name="T49" fmla="*/ 0 h 252"/>
                    <a:gd name="T50" fmla="*/ 681068 w 1120"/>
                    <a:gd name="T51" fmla="*/ 2 h 252"/>
                    <a:gd name="T52" fmla="*/ 681068 w 1120"/>
                    <a:gd name="T53" fmla="*/ 2 h 2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20"/>
                    <a:gd name="T82" fmla="*/ 0 h 252"/>
                    <a:gd name="T83" fmla="*/ 1120 w 1120"/>
                    <a:gd name="T84" fmla="*/ 252 h 2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0" cy="3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92CDED"/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第一部分</a:t>
                  </a:r>
                  <a:endPara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V="1">
                <a:off x="3548063" y="3103563"/>
                <a:ext cx="4751387" cy="0"/>
              </a:xfrm>
              <a:prstGeom prst="line">
                <a:avLst/>
              </a:prstGeom>
              <a:noFill/>
              <a:ln w="38100" cap="rnd">
                <a:solidFill>
                  <a:srgbClr val="969696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4811543" y="2563812"/>
                <a:ext cx="182614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/>
                <a:r>
                  <a:rPr lang="zh-CN" altLang="en-US" sz="3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信用快贷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Group 12"/>
              <p:cNvGrpSpPr/>
              <p:nvPr/>
            </p:nvGrpSpPr>
            <p:grpSpPr bwMode="auto">
              <a:xfrm>
                <a:off x="771525" y="3643313"/>
                <a:ext cx="2541588" cy="757238"/>
                <a:chOff x="0" y="0"/>
                <a:chExt cx="1440" cy="448"/>
              </a:xfrm>
            </p:grpSpPr>
            <p:sp>
              <p:nvSpPr>
                <p:cNvPr id="15" name="Freeform 10"/>
                <p:cNvSpPr/>
                <p:nvPr/>
              </p:nvSpPr>
              <p:spPr bwMode="auto">
                <a:xfrm>
                  <a:off x="85" y="258"/>
                  <a:ext cx="1270" cy="190"/>
                </a:xfrm>
                <a:custGeom>
                  <a:avLst/>
                  <a:gdLst>
                    <a:gd name="T0" fmla="*/ 681068 w 1120"/>
                    <a:gd name="T1" fmla="*/ 2 h 252"/>
                    <a:gd name="T2" fmla="*/ 678048 w 1120"/>
                    <a:gd name="T3" fmla="*/ 2 h 252"/>
                    <a:gd name="T4" fmla="*/ 668212 w 1120"/>
                    <a:gd name="T5" fmla="*/ 2 h 252"/>
                    <a:gd name="T6" fmla="*/ 653110 w 1120"/>
                    <a:gd name="T7" fmla="*/ 2 h 252"/>
                    <a:gd name="T8" fmla="*/ 631394 w 1120"/>
                    <a:gd name="T9" fmla="*/ 2 h 252"/>
                    <a:gd name="T10" fmla="*/ 603420 w 1120"/>
                    <a:gd name="T11" fmla="*/ 2 h 252"/>
                    <a:gd name="T12" fmla="*/ 570764 w 1120"/>
                    <a:gd name="T13" fmla="*/ 2 h 252"/>
                    <a:gd name="T14" fmla="*/ 532614 w 1120"/>
                    <a:gd name="T15" fmla="*/ 2 h 252"/>
                    <a:gd name="T16" fmla="*/ 489689 w 1120"/>
                    <a:gd name="T17" fmla="*/ 2 h 252"/>
                    <a:gd name="T18" fmla="*/ 444122 w 1120"/>
                    <a:gd name="T19" fmla="*/ 2 h 252"/>
                    <a:gd name="T20" fmla="*/ 392761 w 1120"/>
                    <a:gd name="T21" fmla="*/ 2 h 252"/>
                    <a:gd name="T22" fmla="*/ 337377 w 1120"/>
                    <a:gd name="T23" fmla="*/ 2 h 252"/>
                    <a:gd name="T24" fmla="*/ 282979 w 1120"/>
                    <a:gd name="T25" fmla="*/ 2 h 252"/>
                    <a:gd name="T26" fmla="*/ 232947 w 1120"/>
                    <a:gd name="T27" fmla="*/ 2 h 252"/>
                    <a:gd name="T28" fmla="*/ 187038 w 1120"/>
                    <a:gd name="T29" fmla="*/ 2 h 252"/>
                    <a:gd name="T30" fmla="*/ 144676 w 1120"/>
                    <a:gd name="T31" fmla="*/ 2 h 252"/>
                    <a:gd name="T32" fmla="*/ 108668 w 1120"/>
                    <a:gd name="T33" fmla="*/ 2 h 252"/>
                    <a:gd name="T34" fmla="*/ 77128 w 1120"/>
                    <a:gd name="T35" fmla="*/ 2 h 252"/>
                    <a:gd name="T36" fmla="*/ 49344 w 1120"/>
                    <a:gd name="T37" fmla="*/ 2 h 252"/>
                    <a:gd name="T38" fmla="*/ 28218 w 1120"/>
                    <a:gd name="T39" fmla="*/ 2 h 252"/>
                    <a:gd name="T40" fmla="*/ 11750 w 1120"/>
                    <a:gd name="T41" fmla="*/ 2 h 252"/>
                    <a:gd name="T42" fmla="*/ 3343 w 1120"/>
                    <a:gd name="T43" fmla="*/ 2 h 252"/>
                    <a:gd name="T44" fmla="*/ 0 w 1120"/>
                    <a:gd name="T45" fmla="*/ 2 h 252"/>
                    <a:gd name="T46" fmla="*/ 0 w 1120"/>
                    <a:gd name="T47" fmla="*/ 2 h 252"/>
                    <a:gd name="T48" fmla="*/ 340198 w 1120"/>
                    <a:gd name="T49" fmla="*/ 0 h 252"/>
                    <a:gd name="T50" fmla="*/ 681068 w 1120"/>
                    <a:gd name="T51" fmla="*/ 2 h 252"/>
                    <a:gd name="T52" fmla="*/ 681068 w 1120"/>
                    <a:gd name="T53" fmla="*/ 2 h 2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20"/>
                    <a:gd name="T82" fmla="*/ 0 h 252"/>
                    <a:gd name="T83" fmla="*/ 1120 w 1120"/>
                    <a:gd name="T84" fmla="*/ 252 h 2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0" cy="3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98CFED"/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第二部分</a:t>
                  </a:r>
                  <a:endPara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 flipV="1">
                <a:off x="3548063" y="4151868"/>
                <a:ext cx="4751387" cy="1588"/>
              </a:xfrm>
              <a:prstGeom prst="line">
                <a:avLst/>
              </a:prstGeom>
              <a:noFill/>
              <a:ln w="38100" cap="rnd">
                <a:solidFill>
                  <a:srgbClr val="969696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4" name="Text Box 21"/>
              <p:cNvSpPr txBox="1">
                <a:spLocks noChangeArrowheads="1"/>
              </p:cNvSpPr>
              <p:nvPr/>
            </p:nvSpPr>
            <p:spPr bwMode="auto">
              <a:xfrm>
                <a:off x="4525963" y="3503796"/>
                <a:ext cx="24225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云税贷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Freeform 10"/>
            <p:cNvSpPr/>
            <p:nvPr/>
          </p:nvSpPr>
          <p:spPr bwMode="auto">
            <a:xfrm>
              <a:off x="899855" y="5013176"/>
              <a:ext cx="2241539" cy="321150"/>
            </a:xfrm>
            <a:custGeom>
              <a:avLst/>
              <a:gdLst>
                <a:gd name="T0" fmla="*/ 681068 w 1120"/>
                <a:gd name="T1" fmla="*/ 2 h 252"/>
                <a:gd name="T2" fmla="*/ 678048 w 1120"/>
                <a:gd name="T3" fmla="*/ 2 h 252"/>
                <a:gd name="T4" fmla="*/ 668212 w 1120"/>
                <a:gd name="T5" fmla="*/ 2 h 252"/>
                <a:gd name="T6" fmla="*/ 653110 w 1120"/>
                <a:gd name="T7" fmla="*/ 2 h 252"/>
                <a:gd name="T8" fmla="*/ 631394 w 1120"/>
                <a:gd name="T9" fmla="*/ 2 h 252"/>
                <a:gd name="T10" fmla="*/ 603420 w 1120"/>
                <a:gd name="T11" fmla="*/ 2 h 252"/>
                <a:gd name="T12" fmla="*/ 570764 w 1120"/>
                <a:gd name="T13" fmla="*/ 2 h 252"/>
                <a:gd name="T14" fmla="*/ 532614 w 1120"/>
                <a:gd name="T15" fmla="*/ 2 h 252"/>
                <a:gd name="T16" fmla="*/ 489689 w 1120"/>
                <a:gd name="T17" fmla="*/ 2 h 252"/>
                <a:gd name="T18" fmla="*/ 444122 w 1120"/>
                <a:gd name="T19" fmla="*/ 2 h 252"/>
                <a:gd name="T20" fmla="*/ 392761 w 1120"/>
                <a:gd name="T21" fmla="*/ 2 h 252"/>
                <a:gd name="T22" fmla="*/ 337377 w 1120"/>
                <a:gd name="T23" fmla="*/ 2 h 252"/>
                <a:gd name="T24" fmla="*/ 282979 w 1120"/>
                <a:gd name="T25" fmla="*/ 2 h 252"/>
                <a:gd name="T26" fmla="*/ 232947 w 1120"/>
                <a:gd name="T27" fmla="*/ 2 h 252"/>
                <a:gd name="T28" fmla="*/ 187038 w 1120"/>
                <a:gd name="T29" fmla="*/ 2 h 252"/>
                <a:gd name="T30" fmla="*/ 144676 w 1120"/>
                <a:gd name="T31" fmla="*/ 2 h 252"/>
                <a:gd name="T32" fmla="*/ 108668 w 1120"/>
                <a:gd name="T33" fmla="*/ 2 h 252"/>
                <a:gd name="T34" fmla="*/ 77128 w 1120"/>
                <a:gd name="T35" fmla="*/ 2 h 252"/>
                <a:gd name="T36" fmla="*/ 49344 w 1120"/>
                <a:gd name="T37" fmla="*/ 2 h 252"/>
                <a:gd name="T38" fmla="*/ 28218 w 1120"/>
                <a:gd name="T39" fmla="*/ 2 h 252"/>
                <a:gd name="T40" fmla="*/ 11750 w 1120"/>
                <a:gd name="T41" fmla="*/ 2 h 252"/>
                <a:gd name="T42" fmla="*/ 3343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340198 w 1120"/>
                <a:gd name="T49" fmla="*/ 0 h 252"/>
                <a:gd name="T50" fmla="*/ 681068 w 1120"/>
                <a:gd name="T51" fmla="*/ 2 h 252"/>
                <a:gd name="T52" fmla="*/ 681068 w 1120"/>
                <a:gd name="T53" fmla="*/ 2 h 2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0"/>
                <a:gd name="T82" fmla="*/ 0 h 252"/>
                <a:gd name="T83" fmla="*/ 1120 w 1120"/>
                <a:gd name="T84" fmla="*/ 252 h 2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749831" y="4581128"/>
              <a:ext cx="2541588" cy="6642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4499992" y="4511907"/>
              <a:ext cx="2422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抵押快贷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3550345" y="5159979"/>
              <a:ext cx="4751387" cy="1588"/>
            </a:xfrm>
            <a:prstGeom prst="line">
              <a:avLst/>
            </a:prstGeom>
            <a:noFill/>
            <a:ln w="38100" cap="rnd">
              <a:solidFill>
                <a:srgbClr val="969696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pic>
        <p:nvPicPr>
          <p:cNvPr id="3" name="图片 2" descr="MC9004176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3561"/>
            <a:ext cx="4860925" cy="38115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28344" y="1257984"/>
            <a:ext cx="4105275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“云税贷”</a:t>
            </a:r>
            <a:r>
              <a:rPr lang="zh-CN" altLang="zh-CN" sz="24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建设银行</a:t>
            </a:r>
            <a:r>
              <a:rPr lang="zh-CN" altLang="zh-CN" sz="24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基于小微企业涉税信息，运用大数据技术进行分析评价，采用</a:t>
            </a:r>
            <a:r>
              <a:rPr lang="zh-CN" altLang="zh-CN" sz="2400" b="1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全线上自助贷款</a:t>
            </a:r>
            <a:r>
              <a:rPr lang="zh-CN" altLang="zh-CN" sz="24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流程，针对诚信纳税优质小微企业发放的，用于短期生产经营周转的可循环的人民币</a:t>
            </a:r>
            <a:r>
              <a:rPr lang="zh-CN" altLang="zh-CN" sz="2400" b="1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信用贷款</a:t>
            </a:r>
            <a:r>
              <a:rPr lang="zh-CN" altLang="zh-CN" sz="24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业务</a:t>
            </a:r>
            <a:r>
              <a:rPr lang="zh-CN" altLang="zh-CN" sz="24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。</a:t>
            </a:r>
            <a:endParaRPr lang="en-US" altLang="zh-CN" sz="3200" b="1" dirty="0">
              <a:latin typeface="彩虹粗仿宋" pitchFamily="65" charset="-122"/>
              <a:ea typeface="彩虹粗仿宋" pitchFamily="65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贷款额度最高</a:t>
            </a:r>
            <a:r>
              <a:rPr lang="en-US" altLang="zh-CN" sz="2400" b="1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00</a:t>
            </a:r>
            <a:r>
              <a:rPr lang="zh-CN" altLang="en-US" sz="2400" b="1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万元</a:t>
            </a:r>
            <a:r>
              <a:rPr lang="zh-CN" altLang="en-US" sz="24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期限为</a:t>
            </a:r>
            <a:r>
              <a:rPr lang="en-US" altLang="zh-CN" sz="2400" b="1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年</a:t>
            </a:r>
            <a:r>
              <a:rPr lang="zh-CN" altLang="en-US" sz="24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。</a:t>
            </a:r>
            <a:endParaRPr lang="en-US" altLang="zh-CN" sz="2400" b="1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59992" y="1656159"/>
            <a:ext cx="2232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4000" dirty="0" smtClean="0">
                <a:solidFill>
                  <a:schemeClr val="accent6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</a:t>
            </a:r>
            <a:r>
              <a:rPr lang="zh-CN" altLang="en-US" sz="40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云税贷</a:t>
            </a:r>
            <a:endParaRPr lang="zh-CN" altLang="en-US" sz="40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5"/>
          <a:stretch>
            <a:fillRect/>
          </a:stretch>
        </p:blipFill>
        <p:spPr>
          <a:xfrm>
            <a:off x="5184328" y="2153506"/>
            <a:ext cx="2548733" cy="30436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90336" y="2376239"/>
            <a:ext cx="1771759" cy="2610961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pPr eaLnBrk="0" hangingPunct="0">
              <a:defRPr/>
            </a:pPr>
            <a:r>
              <a:rPr lang="zh-CN" altLang="en-US" sz="2000" b="1" spc="1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缴税数据</a:t>
            </a:r>
            <a:endParaRPr lang="en-US" altLang="zh-CN" sz="2000" b="1" spc="100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 eaLnBrk="0" hangingPunct="0">
              <a:spcBef>
                <a:spcPts val="2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按照代缴的增值税、企业所得税等纳税额放大一定倍数</a:t>
            </a:r>
            <a:r>
              <a:rPr lang="zh-CN" altLang="en-US" sz="20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进行授</a:t>
            </a:r>
            <a:r>
              <a:rPr lang="zh-CN" altLang="en-US" sz="20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信 </a:t>
            </a:r>
            <a:endParaRPr lang="en-US" altLang="zh-CN" sz="2000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 eaLnBrk="0" hangingPunct="0">
              <a:defRPr/>
            </a:pPr>
            <a:endParaRPr lang="zh-CN" altLang="en-US" sz="16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0632" y="2266120"/>
            <a:ext cx="1776754" cy="3082885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pPr eaLnBrk="0" hangingPunct="0">
              <a:defRPr/>
            </a:pPr>
            <a:r>
              <a:rPr lang="zh-CN" altLang="en-US" b="1" spc="1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综合评价</a:t>
            </a:r>
            <a:endParaRPr lang="zh-CN" altLang="en-US" b="1" spc="100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 marL="285750" indent="-285750" eaLnBrk="0" hangingPunct="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行内信息</a:t>
            </a:r>
            <a:endParaRPr lang="en-US" altLang="zh-CN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 eaLnBrk="0" hangingPunct="0">
              <a:spcBef>
                <a:spcPts val="200"/>
              </a:spcBef>
              <a:defRPr/>
            </a:pPr>
            <a:r>
              <a:rPr lang="zh-CN" altLang="en-US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结算、存款、理财、信用卡</a:t>
            </a:r>
            <a:r>
              <a:rPr lang="en-US" altLang="zh-CN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……</a:t>
            </a:r>
            <a:endParaRPr lang="en-US" altLang="zh-CN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 marL="285750" indent="-285750" eaLnBrk="0" hangingPunct="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altLang="zh-CN" dirty="0" smtClean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 marL="285750" indent="-285750" eaLnBrk="0" hangingPunct="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行</a:t>
            </a:r>
            <a:r>
              <a:rPr lang="zh-CN" altLang="en-US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外信息</a:t>
            </a:r>
            <a:endParaRPr lang="en-US" altLang="zh-CN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 eaLnBrk="0" hangingPunct="0">
              <a:spcBef>
                <a:spcPts val="200"/>
              </a:spcBef>
              <a:defRPr/>
            </a:pPr>
            <a:r>
              <a:rPr lang="zh-CN" altLang="en-US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工商、司法 </a:t>
            </a:r>
            <a:endParaRPr lang="en-US" altLang="zh-CN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 eaLnBrk="0" hangingPunct="0">
              <a:defRPr/>
            </a:pPr>
            <a:r>
              <a:rPr lang="zh-CN" altLang="en-US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人行征信 </a:t>
            </a:r>
            <a:r>
              <a:rPr lang="en-US" altLang="zh-CN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……</a:t>
            </a:r>
            <a:endParaRPr lang="en-US" altLang="zh-CN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7334" y="936079"/>
            <a:ext cx="3744416" cy="1026904"/>
            <a:chOff x="635354" y="1696615"/>
            <a:chExt cx="3240154" cy="554400"/>
          </a:xfrm>
        </p:grpSpPr>
        <p:pic>
          <p:nvPicPr>
            <p:cNvPr id="13" name="图片 12" descr="00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4" y="1696615"/>
              <a:ext cx="3240154" cy="554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0625" y="1791928"/>
              <a:ext cx="3089612" cy="332316"/>
            </a:xfrm>
            <a:prstGeom prst="rect">
              <a:avLst/>
            </a:prstGeom>
            <a:noFill/>
          </p:spPr>
          <p:txBody>
            <a:bodyPr wrap="square" lIns="182871" tIns="91435" rIns="182871" bIns="91435">
              <a:spAutoFit/>
            </a:bodyPr>
            <a:lstStyle/>
            <a:p>
              <a:pPr>
                <a:defRPr/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整合预授信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2117106"/>
            <a:ext cx="2266596" cy="3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标题 1"/>
          <p:cNvSpPr txBox="1">
            <a:spLocks noChangeArrowheads="1"/>
          </p:cNvSpPr>
          <p:nvPr/>
        </p:nvSpPr>
        <p:spPr bwMode="auto">
          <a:xfrm>
            <a:off x="0" y="56145"/>
            <a:ext cx="588960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71" tIns="91435" rIns="182871" bIns="91435" anchor="ctr"/>
          <a:lstStyle>
            <a:lvl1pPr marL="914400" indent="-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spc="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Verdana" panose="020B0604030504040204" pitchFamily="34" charset="0"/>
              </a:rPr>
              <a:t>互联网金融新模式</a:t>
            </a:r>
            <a:endParaRPr lang="zh-CN" altLang="en-US" sz="3200" b="1" spc="2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108971" cy="5648418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2736056" y="488249"/>
          <a:ext cx="6720417" cy="512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圆角矩形 3"/>
          <p:cNvSpPr/>
          <p:nvPr/>
        </p:nvSpPr>
        <p:spPr bwMode="auto">
          <a:xfrm>
            <a:off x="647824" y="1792336"/>
            <a:ext cx="864096" cy="2600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49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88" y="684213"/>
            <a:ext cx="36115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全流程线上办理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D:\原D盘\主要工作\2017\快贷\快贷展示\图片素材\易企秀改-09_副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2" y="1707355"/>
            <a:ext cx="3398392" cy="227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33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椭圆 4"/>
          <p:cNvSpPr/>
          <p:nvPr/>
        </p:nvSpPr>
        <p:spPr>
          <a:xfrm>
            <a:off x="4608513" y="1160463"/>
            <a:ext cx="3544887" cy="3546475"/>
          </a:xfrm>
          <a:prstGeom prst="ellipse">
            <a:avLst/>
          </a:prstGeom>
          <a:noFill/>
          <a:ln>
            <a:solidFill>
              <a:srgbClr val="42B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18113" y="1770063"/>
            <a:ext cx="2325687" cy="2327275"/>
          </a:xfrm>
          <a:prstGeom prst="ellipse">
            <a:avLst/>
          </a:prstGeom>
          <a:solidFill>
            <a:srgbClr val="AC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845050" y="3832225"/>
            <a:ext cx="900113" cy="900113"/>
          </a:xfrm>
          <a:custGeom>
            <a:avLst/>
            <a:gdLst>
              <a:gd name="connsiteX0" fmla="*/ 0 w 899995"/>
              <a:gd name="connsiteY0" fmla="*/ 449998 h 899996"/>
              <a:gd name="connsiteX1" fmla="*/ 449998 w 899995"/>
              <a:gd name="connsiteY1" fmla="*/ 0 h 899996"/>
              <a:gd name="connsiteX2" fmla="*/ 899996 w 899995"/>
              <a:gd name="connsiteY2" fmla="*/ 449998 h 899996"/>
              <a:gd name="connsiteX3" fmla="*/ 449998 w 899995"/>
              <a:gd name="connsiteY3" fmla="*/ 899996 h 899996"/>
              <a:gd name="connsiteX4" fmla="*/ 0 w 899995"/>
              <a:gd name="connsiteY4" fmla="*/ 449998 h 89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95" h="899996">
                <a:moveTo>
                  <a:pt x="0" y="449998"/>
                </a:moveTo>
                <a:cubicBezTo>
                  <a:pt x="0" y="201471"/>
                  <a:pt x="201471" y="0"/>
                  <a:pt x="449998" y="0"/>
                </a:cubicBezTo>
                <a:cubicBezTo>
                  <a:pt x="698525" y="0"/>
                  <a:pt x="899996" y="201471"/>
                  <a:pt x="899996" y="449998"/>
                </a:cubicBezTo>
                <a:cubicBezTo>
                  <a:pt x="899996" y="698525"/>
                  <a:pt x="698525" y="899996"/>
                  <a:pt x="449998" y="899996"/>
                </a:cubicBezTo>
                <a:cubicBezTo>
                  <a:pt x="201471" y="899996"/>
                  <a:pt x="0" y="698525"/>
                  <a:pt x="0" y="449998"/>
                </a:cubicBezTo>
                <a:close/>
              </a:path>
            </a:pathLst>
          </a:custGeom>
          <a:solidFill>
            <a:srgbClr val="42BAC8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71" tIns="196571" rIns="196571" bIns="196571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930900" y="711200"/>
            <a:ext cx="900113" cy="900113"/>
          </a:xfrm>
          <a:custGeom>
            <a:avLst/>
            <a:gdLst>
              <a:gd name="connsiteX0" fmla="*/ 0 w 899995"/>
              <a:gd name="connsiteY0" fmla="*/ 449998 h 899996"/>
              <a:gd name="connsiteX1" fmla="*/ 449998 w 899995"/>
              <a:gd name="connsiteY1" fmla="*/ 0 h 899996"/>
              <a:gd name="connsiteX2" fmla="*/ 899996 w 899995"/>
              <a:gd name="connsiteY2" fmla="*/ 449998 h 899996"/>
              <a:gd name="connsiteX3" fmla="*/ 449998 w 899995"/>
              <a:gd name="connsiteY3" fmla="*/ 899996 h 899996"/>
              <a:gd name="connsiteX4" fmla="*/ 0 w 899995"/>
              <a:gd name="connsiteY4" fmla="*/ 449998 h 89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95" h="899996">
                <a:moveTo>
                  <a:pt x="0" y="449998"/>
                </a:moveTo>
                <a:cubicBezTo>
                  <a:pt x="0" y="201471"/>
                  <a:pt x="201471" y="0"/>
                  <a:pt x="449998" y="0"/>
                </a:cubicBezTo>
                <a:cubicBezTo>
                  <a:pt x="698525" y="0"/>
                  <a:pt x="899996" y="201471"/>
                  <a:pt x="899996" y="449998"/>
                </a:cubicBezTo>
                <a:cubicBezTo>
                  <a:pt x="899996" y="698525"/>
                  <a:pt x="698525" y="899996"/>
                  <a:pt x="449998" y="899996"/>
                </a:cubicBezTo>
                <a:cubicBezTo>
                  <a:pt x="201471" y="899996"/>
                  <a:pt x="0" y="698525"/>
                  <a:pt x="0" y="449998"/>
                </a:cubicBezTo>
                <a:close/>
              </a:path>
            </a:pathLst>
          </a:custGeom>
          <a:solidFill>
            <a:srgbClr val="42BAC8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71" tIns="196571" rIns="196571" bIns="196571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070725" y="3821113"/>
            <a:ext cx="900113" cy="900112"/>
          </a:xfrm>
          <a:custGeom>
            <a:avLst/>
            <a:gdLst>
              <a:gd name="connsiteX0" fmla="*/ 0 w 899995"/>
              <a:gd name="connsiteY0" fmla="*/ 449998 h 899996"/>
              <a:gd name="connsiteX1" fmla="*/ 449998 w 899995"/>
              <a:gd name="connsiteY1" fmla="*/ 0 h 899996"/>
              <a:gd name="connsiteX2" fmla="*/ 899996 w 899995"/>
              <a:gd name="connsiteY2" fmla="*/ 449998 h 899996"/>
              <a:gd name="connsiteX3" fmla="*/ 449998 w 899995"/>
              <a:gd name="connsiteY3" fmla="*/ 899996 h 899996"/>
              <a:gd name="connsiteX4" fmla="*/ 0 w 899995"/>
              <a:gd name="connsiteY4" fmla="*/ 449998 h 89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95" h="899996">
                <a:moveTo>
                  <a:pt x="0" y="449998"/>
                </a:moveTo>
                <a:cubicBezTo>
                  <a:pt x="0" y="201471"/>
                  <a:pt x="201471" y="0"/>
                  <a:pt x="449998" y="0"/>
                </a:cubicBezTo>
                <a:cubicBezTo>
                  <a:pt x="698525" y="0"/>
                  <a:pt x="899996" y="201471"/>
                  <a:pt x="899996" y="449998"/>
                </a:cubicBezTo>
                <a:cubicBezTo>
                  <a:pt x="899996" y="698525"/>
                  <a:pt x="698525" y="899996"/>
                  <a:pt x="449998" y="899996"/>
                </a:cubicBezTo>
                <a:cubicBezTo>
                  <a:pt x="201471" y="899996"/>
                  <a:pt x="0" y="698525"/>
                  <a:pt x="0" y="449998"/>
                </a:cubicBezTo>
                <a:close/>
              </a:path>
            </a:pathLst>
          </a:custGeom>
          <a:solidFill>
            <a:srgbClr val="42BAC8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71" tIns="196571" rIns="196571" bIns="196571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658100" y="1955800"/>
            <a:ext cx="900113" cy="900113"/>
          </a:xfrm>
          <a:custGeom>
            <a:avLst/>
            <a:gdLst>
              <a:gd name="connsiteX0" fmla="*/ 0 w 899995"/>
              <a:gd name="connsiteY0" fmla="*/ 449998 h 899996"/>
              <a:gd name="connsiteX1" fmla="*/ 449998 w 899995"/>
              <a:gd name="connsiteY1" fmla="*/ 0 h 899996"/>
              <a:gd name="connsiteX2" fmla="*/ 899996 w 899995"/>
              <a:gd name="connsiteY2" fmla="*/ 449998 h 899996"/>
              <a:gd name="connsiteX3" fmla="*/ 449998 w 899995"/>
              <a:gd name="connsiteY3" fmla="*/ 899996 h 899996"/>
              <a:gd name="connsiteX4" fmla="*/ 0 w 899995"/>
              <a:gd name="connsiteY4" fmla="*/ 449998 h 89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95" h="899996">
                <a:moveTo>
                  <a:pt x="0" y="449998"/>
                </a:moveTo>
                <a:cubicBezTo>
                  <a:pt x="0" y="201471"/>
                  <a:pt x="201471" y="0"/>
                  <a:pt x="449998" y="0"/>
                </a:cubicBezTo>
                <a:cubicBezTo>
                  <a:pt x="698525" y="0"/>
                  <a:pt x="899996" y="201471"/>
                  <a:pt x="899996" y="449998"/>
                </a:cubicBezTo>
                <a:cubicBezTo>
                  <a:pt x="899996" y="698525"/>
                  <a:pt x="698525" y="899996"/>
                  <a:pt x="449998" y="899996"/>
                </a:cubicBezTo>
                <a:cubicBezTo>
                  <a:pt x="201471" y="899996"/>
                  <a:pt x="0" y="698525"/>
                  <a:pt x="0" y="449998"/>
                </a:cubicBezTo>
                <a:close/>
              </a:path>
            </a:pathLst>
          </a:custGeom>
          <a:solidFill>
            <a:srgbClr val="42BAC8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71" tIns="196571" rIns="196571" bIns="196571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211638" y="1955800"/>
            <a:ext cx="900112" cy="900113"/>
          </a:xfrm>
          <a:custGeom>
            <a:avLst/>
            <a:gdLst>
              <a:gd name="connsiteX0" fmla="*/ 0 w 899995"/>
              <a:gd name="connsiteY0" fmla="*/ 449998 h 899996"/>
              <a:gd name="connsiteX1" fmla="*/ 449998 w 899995"/>
              <a:gd name="connsiteY1" fmla="*/ 0 h 899996"/>
              <a:gd name="connsiteX2" fmla="*/ 899996 w 899995"/>
              <a:gd name="connsiteY2" fmla="*/ 449998 h 899996"/>
              <a:gd name="connsiteX3" fmla="*/ 449998 w 899995"/>
              <a:gd name="connsiteY3" fmla="*/ 899996 h 899996"/>
              <a:gd name="connsiteX4" fmla="*/ 0 w 899995"/>
              <a:gd name="connsiteY4" fmla="*/ 449998 h 89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95" h="899996">
                <a:moveTo>
                  <a:pt x="0" y="449998"/>
                </a:moveTo>
                <a:cubicBezTo>
                  <a:pt x="0" y="201471"/>
                  <a:pt x="201471" y="0"/>
                  <a:pt x="449998" y="0"/>
                </a:cubicBezTo>
                <a:cubicBezTo>
                  <a:pt x="698525" y="0"/>
                  <a:pt x="899996" y="201471"/>
                  <a:pt x="899996" y="449998"/>
                </a:cubicBezTo>
                <a:cubicBezTo>
                  <a:pt x="899996" y="698525"/>
                  <a:pt x="698525" y="899996"/>
                  <a:pt x="449998" y="899996"/>
                </a:cubicBezTo>
                <a:cubicBezTo>
                  <a:pt x="201471" y="899996"/>
                  <a:pt x="0" y="698525"/>
                  <a:pt x="0" y="449998"/>
                </a:cubicBezTo>
                <a:close/>
              </a:path>
            </a:pathLst>
          </a:custGeom>
          <a:solidFill>
            <a:srgbClr val="42BAC8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6571" tIns="196571" rIns="196571" bIns="196571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92775" y="2244725"/>
            <a:ext cx="1377950" cy="1377950"/>
          </a:xfrm>
          <a:prstGeom prst="ellipse">
            <a:avLst/>
          </a:prstGeom>
          <a:solidFill>
            <a:srgbClr val="42B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024563" y="960438"/>
            <a:ext cx="71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751763" y="224472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7164388" y="40973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支用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4938713" y="410210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还款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4305300" y="22447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15"/>
          <p:cNvGrpSpPr/>
          <p:nvPr/>
        </p:nvGrpSpPr>
        <p:grpSpPr>
          <a:xfrm>
            <a:off x="5933264" y="2646021"/>
            <a:ext cx="943792" cy="595032"/>
            <a:chOff x="4417791" y="3086470"/>
            <a:chExt cx="441754" cy="421788"/>
          </a:xfrm>
          <a:solidFill>
            <a:schemeClr val="tx1">
              <a:lumMod val="75000"/>
            </a:schemeClr>
          </a:solidFill>
        </p:grpSpPr>
        <p:sp>
          <p:nvSpPr>
            <p:cNvPr id="19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49814"/>
          </a:xfrm>
          <a:prstGeom prst="rect">
            <a:avLst/>
          </a:prstGeom>
        </p:spPr>
      </p:pic>
      <p:sp>
        <p:nvSpPr>
          <p:cNvPr id="5" name="流程图: 联系 4"/>
          <p:cNvSpPr/>
          <p:nvPr/>
        </p:nvSpPr>
        <p:spPr>
          <a:xfrm>
            <a:off x="3384128" y="1944191"/>
            <a:ext cx="3816424" cy="3323729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纯信用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15776" y="936079"/>
            <a:ext cx="3888741" cy="865022"/>
            <a:chOff x="684213" y="1203325"/>
            <a:chExt cx="3527747" cy="792163"/>
          </a:xfrm>
        </p:grpSpPr>
        <p:sp>
          <p:nvSpPr>
            <p:cNvPr id="7" name="流程图: 联系 6"/>
            <p:cNvSpPr/>
            <p:nvPr/>
          </p:nvSpPr>
          <p:spPr>
            <a:xfrm>
              <a:off x="684213" y="1203325"/>
              <a:ext cx="792234" cy="792163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0863" y="1276350"/>
              <a:ext cx="2391097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担保简单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4981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 bwMode="auto">
          <a:xfrm>
            <a:off x="437118" y="1080095"/>
            <a:ext cx="3888741" cy="865022"/>
            <a:chOff x="684213" y="1203325"/>
            <a:chExt cx="3527747" cy="792163"/>
          </a:xfrm>
        </p:grpSpPr>
        <p:sp>
          <p:nvSpPr>
            <p:cNvPr id="5" name="流程图: 联系 4"/>
            <p:cNvSpPr/>
            <p:nvPr/>
          </p:nvSpPr>
          <p:spPr>
            <a:xfrm>
              <a:off x="684213" y="1203325"/>
              <a:ext cx="792234" cy="792163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0863" y="1276350"/>
              <a:ext cx="2391097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流程简单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正五边形 7"/>
          <p:cNvSpPr/>
          <p:nvPr/>
        </p:nvSpPr>
        <p:spPr>
          <a:xfrm>
            <a:off x="1865206" y="2730280"/>
            <a:ext cx="2460653" cy="1808051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0456" tIns="50228" rIns="100456" bIns="50228" anchor="ctr"/>
          <a:lstStyle/>
          <a:p>
            <a:pPr algn="ctr">
              <a:defRPr/>
            </a:pP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全流程线上</a:t>
            </a:r>
            <a:endParaRPr lang="zh-CN" altLang="en-US" sz="3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正五边形 8"/>
          <p:cNvSpPr/>
          <p:nvPr/>
        </p:nvSpPr>
        <p:spPr>
          <a:xfrm>
            <a:off x="5915367" y="2744148"/>
            <a:ext cx="2460653" cy="1808051"/>
          </a:xfrm>
          <a:prstGeom prst="pentagon">
            <a:avLst/>
          </a:prstGeom>
          <a:solidFill>
            <a:schemeClr val="accent2">
              <a:lumMod val="75000"/>
            </a:schemeClr>
          </a:solidFill>
          <a:scene3d>
            <a:camera prst="perspectiveHeroicExtremeLef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0456" tIns="50228" rIns="100456" bIns="50228" anchor="ctr"/>
          <a:lstStyle/>
          <a:p>
            <a:pPr algn="ctr">
              <a:defRPr/>
            </a:pP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不需提供财报</a:t>
            </a:r>
            <a:endParaRPr lang="zh-CN" altLang="en-US" sz="3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1761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 bwMode="auto">
          <a:xfrm>
            <a:off x="503808" y="1008087"/>
            <a:ext cx="3809986" cy="865021"/>
            <a:chOff x="684213" y="1131888"/>
            <a:chExt cx="3455987" cy="792162"/>
          </a:xfrm>
        </p:grpSpPr>
        <p:sp>
          <p:nvSpPr>
            <p:cNvPr id="5" name="流程图: 联系 4"/>
            <p:cNvSpPr/>
            <p:nvPr/>
          </p:nvSpPr>
          <p:spPr>
            <a:xfrm>
              <a:off x="684213" y="1131888"/>
              <a:ext cx="792162" cy="792162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0863" y="1203598"/>
              <a:ext cx="2319337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办理方便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梯形 1"/>
          <p:cNvSpPr/>
          <p:nvPr/>
        </p:nvSpPr>
        <p:spPr>
          <a:xfrm>
            <a:off x="2007376" y="3201795"/>
            <a:ext cx="2556908" cy="1258529"/>
          </a:xfrm>
          <a:prstGeom prst="trapezoid">
            <a:avLst/>
          </a:prstGeom>
          <a:solidFill>
            <a:srgbClr val="00B050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456" tIns="50228" rIns="100456" bIns="50228" anchor="ctr"/>
          <a:lstStyle/>
          <a:p>
            <a:pPr algn="ctr">
              <a:defRPr/>
            </a:pP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全网银</a:t>
            </a:r>
            <a:endParaRPr lang="en-US" altLang="zh-CN" sz="3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endParaRPr lang="zh-CN" altLang="en-US" sz="3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梯形 12"/>
          <p:cNvSpPr/>
          <p:nvPr/>
        </p:nvSpPr>
        <p:spPr>
          <a:xfrm>
            <a:off x="5659851" y="3201795"/>
            <a:ext cx="2555158" cy="1258529"/>
          </a:xfrm>
          <a:prstGeom prst="trapezoid">
            <a:avLst/>
          </a:prstGeom>
          <a:solidFill>
            <a:schemeClr val="accent5">
              <a:lumMod val="75000"/>
            </a:schemeClr>
          </a:solidFill>
          <a:scene3d>
            <a:camera prst="perspectiveHeroicExtremeLeftFacing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456" tIns="50228" rIns="100456" bIns="50228" anchor="ctr"/>
          <a:lstStyle/>
          <a:p>
            <a:pPr algn="ctr">
              <a:defRPr/>
            </a:pPr>
            <a:r>
              <a:rPr lang="en-US" altLang="zh-CN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7*24</a:t>
            </a: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3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1761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 bwMode="auto">
          <a:xfrm>
            <a:off x="754298" y="1314002"/>
            <a:ext cx="3809986" cy="865022"/>
            <a:chOff x="684213" y="1203325"/>
            <a:chExt cx="3455739" cy="792163"/>
          </a:xfrm>
        </p:grpSpPr>
        <p:sp>
          <p:nvSpPr>
            <p:cNvPr id="5" name="流程图: 联系 4"/>
            <p:cNvSpPr/>
            <p:nvPr/>
          </p:nvSpPr>
          <p:spPr>
            <a:xfrm>
              <a:off x="684213" y="1203325"/>
              <a:ext cx="792105" cy="792163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0863" y="1276350"/>
              <a:ext cx="2319089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放款极速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八边形 3"/>
          <p:cNvSpPr/>
          <p:nvPr/>
        </p:nvSpPr>
        <p:spPr>
          <a:xfrm>
            <a:off x="1190949" y="3122811"/>
            <a:ext cx="2102919" cy="1808512"/>
          </a:xfrm>
          <a:prstGeom prst="octagon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0456" tIns="50228" rIns="100456" bIns="50228" anchor="ctr"/>
          <a:lstStyle/>
          <a:p>
            <a:pPr algn="ctr">
              <a:defRPr/>
            </a:pP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额度系统自动计算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zh-CN" altLang="en-US" dirty="0"/>
          </a:p>
        </p:txBody>
      </p:sp>
      <p:sp>
        <p:nvSpPr>
          <p:cNvPr id="15" name="八边形 14"/>
          <p:cNvSpPr/>
          <p:nvPr/>
        </p:nvSpPr>
        <p:spPr>
          <a:xfrm>
            <a:off x="4008323" y="3122811"/>
            <a:ext cx="2102919" cy="1808512"/>
          </a:xfrm>
          <a:prstGeom prst="octagon">
            <a:avLst/>
          </a:prstGeom>
          <a:solidFill>
            <a:srgbClr val="00B050"/>
          </a:solidFill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0456" tIns="50228" rIns="100456" bIns="50228" anchor="ctr"/>
          <a:lstStyle/>
          <a:p>
            <a:pPr algn="ctr">
              <a:defRPr/>
            </a:pP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秒速</a:t>
            </a:r>
            <a:endParaRPr lang="en-US" altLang="zh-CN" sz="3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endParaRPr lang="zh-CN" altLang="en-US" sz="3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八边形 17"/>
          <p:cNvSpPr/>
          <p:nvPr/>
        </p:nvSpPr>
        <p:spPr>
          <a:xfrm>
            <a:off x="7046084" y="3122811"/>
            <a:ext cx="2102919" cy="1808512"/>
          </a:xfrm>
          <a:prstGeom prst="octagon">
            <a:avLst/>
          </a:prstGeom>
          <a:solidFill>
            <a:schemeClr val="accent6">
              <a:lumMod val="75000"/>
            </a:schemeClr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0456" tIns="50228" rIns="100456" bIns="50228" anchor="ctr"/>
          <a:lstStyle/>
          <a:p>
            <a:pPr algn="ctr">
              <a:defRPr/>
            </a:pP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秒速</a:t>
            </a:r>
            <a:endParaRPr lang="en-US" altLang="zh-CN" sz="3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放款</a:t>
            </a:r>
            <a:endParaRPr lang="zh-CN" altLang="en-US" sz="3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31020" y="1376040"/>
            <a:ext cx="8281526" cy="3276600"/>
            <a:chOff x="348471" y="2744688"/>
            <a:chExt cx="8281526" cy="3276600"/>
          </a:xfrm>
        </p:grpSpPr>
        <p:grpSp>
          <p:nvGrpSpPr>
            <p:cNvPr id="2" name="组合 7"/>
            <p:cNvGrpSpPr/>
            <p:nvPr/>
          </p:nvGrpSpPr>
          <p:grpSpPr bwMode="auto">
            <a:xfrm>
              <a:off x="5953447" y="3890863"/>
              <a:ext cx="1066825" cy="1063625"/>
              <a:chOff x="1283836" y="1984526"/>
              <a:chExt cx="1066541" cy="1063342"/>
            </a:xfrm>
          </p:grpSpPr>
          <p:sp>
            <p:nvSpPr>
              <p:cNvPr id="3" name="加号 2"/>
              <p:cNvSpPr/>
              <p:nvPr/>
            </p:nvSpPr>
            <p:spPr>
              <a:xfrm>
                <a:off x="1287035" y="1984526"/>
                <a:ext cx="1063342" cy="1063342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" name="加号 6"/>
              <p:cNvSpPr/>
              <p:nvPr/>
            </p:nvSpPr>
            <p:spPr>
              <a:xfrm>
                <a:off x="1283836" y="2390818"/>
                <a:ext cx="780842" cy="2507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1000"/>
              </a:p>
            </p:txBody>
          </p:sp>
        </p:grpSp>
        <p:sp>
          <p:nvSpPr>
            <p:cNvPr id="5" name="椭圆 12"/>
            <p:cNvSpPr/>
            <p:nvPr/>
          </p:nvSpPr>
          <p:spPr>
            <a:xfrm>
              <a:off x="4476503" y="3677915"/>
              <a:ext cx="1838325" cy="1949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000"/>
            </a:p>
          </p:txBody>
        </p:sp>
        <p:sp>
          <p:nvSpPr>
            <p:cNvPr id="6" name="椭圆 5"/>
            <p:cNvSpPr/>
            <p:nvPr/>
          </p:nvSpPr>
          <p:spPr>
            <a:xfrm>
              <a:off x="348471" y="3212504"/>
              <a:ext cx="2351321" cy="241250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椭圆 4"/>
            <p:cNvSpPr/>
            <p:nvPr/>
          </p:nvSpPr>
          <p:spPr>
            <a:xfrm>
              <a:off x="4211961" y="2744688"/>
              <a:ext cx="4418036" cy="1146175"/>
            </a:xfrm>
            <a:prstGeom prst="rect">
              <a:avLst/>
            </a:prstGeom>
            <a:ln cmpd="tri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5240" tIns="15240" rIns="15240" bIns="15240" spcCol="127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2"/>
                  </a:solidFill>
                  <a:latin typeface="彩虹粗仿宋" pitchFamily="65" charset="-122"/>
                  <a:ea typeface="彩虹粗仿宋" pitchFamily="65" charset="-122"/>
                </a:rPr>
                <a:t>借款人自身满足一定的基本条件</a:t>
              </a:r>
              <a:endParaRPr lang="zh-CN" altLang="en-US" sz="2400" dirty="0">
                <a:solidFill>
                  <a:schemeClr val="tx2"/>
                </a:solidFill>
                <a:latin typeface="彩虹粗仿宋" pitchFamily="65" charset="-122"/>
                <a:ea typeface="彩虹粗仿宋" pitchFamily="65" charset="-122"/>
              </a:endParaRPr>
            </a:p>
          </p:txBody>
        </p:sp>
        <p:sp>
          <p:nvSpPr>
            <p:cNvPr id="8" name="椭圆 8"/>
            <p:cNvSpPr/>
            <p:nvPr/>
          </p:nvSpPr>
          <p:spPr>
            <a:xfrm>
              <a:off x="4211960" y="4932263"/>
              <a:ext cx="4418037" cy="1089025"/>
            </a:xfrm>
            <a:prstGeom prst="rect">
              <a:avLst/>
            </a:prstGeom>
            <a:ln cmpd="tri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tx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  </a:t>
              </a:r>
              <a:r>
                <a:rPr lang="zh-CN" altLang="en-US" sz="2400" dirty="0" smtClean="0">
                  <a:solidFill>
                    <a:schemeClr val="tx2"/>
                  </a:solidFill>
                  <a:latin typeface="彩虹粗仿宋" pitchFamily="65" charset="-122"/>
                  <a:ea typeface="彩虹粗仿宋" pitchFamily="65" charset="-122"/>
                </a:rPr>
                <a:t>提供</a:t>
              </a:r>
              <a:r>
                <a:rPr lang="zh-CN" altLang="en-US" sz="2400" dirty="0">
                  <a:solidFill>
                    <a:schemeClr val="tx2"/>
                  </a:solidFill>
                  <a:latin typeface="彩虹粗仿宋" pitchFamily="65" charset="-122"/>
                  <a:ea typeface="彩虹粗仿宋" pitchFamily="65" charset="-122"/>
                </a:rPr>
                <a:t>合适的抵质押担保措施</a:t>
              </a:r>
              <a:endParaRPr lang="zh-CN" altLang="en-US" sz="2400" dirty="0">
                <a:solidFill>
                  <a:schemeClr val="tx2"/>
                </a:solidFill>
                <a:latin typeface="彩虹粗仿宋" pitchFamily="65" charset="-122"/>
                <a:ea typeface="彩虹粗仿宋" pitchFamily="65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21259" y="3890863"/>
              <a:ext cx="185225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彩虹粗仿宋" pitchFamily="65" charset="-122"/>
                  <a:ea typeface="彩虹粗仿宋" pitchFamily="65" charset="-122"/>
                </a:rPr>
                <a:t>获得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彩虹粗仿宋" pitchFamily="65" charset="-122"/>
                  <a:ea typeface="彩虹粗仿宋" pitchFamily="65" charset="-122"/>
                </a:rPr>
                <a:t>融资</a:t>
              </a:r>
              <a:endParaRPr lang="en-US" altLang="zh-CN" sz="32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endParaRPr>
            </a:p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彩虹粗仿宋" pitchFamily="65" charset="-122"/>
                  <a:ea typeface="彩虹粗仿宋" pitchFamily="65" charset="-122"/>
                </a:rPr>
                <a:t>基本</a:t>
              </a:r>
              <a:r>
                <a:rPr lang="zh-CN" altLang="en-US" sz="3200" dirty="0">
                  <a:solidFill>
                    <a:schemeClr val="bg1"/>
                  </a:solidFill>
                  <a:latin typeface="彩虹粗仿宋" pitchFamily="65" charset="-122"/>
                  <a:ea typeface="彩虹粗仿宋" pitchFamily="65" charset="-122"/>
                </a:rPr>
                <a:t>要素</a:t>
              </a:r>
              <a:endParaRPr lang="en-US" altLang="zh-CN" sz="32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844106" y="3646016"/>
              <a:ext cx="1439862" cy="1727200"/>
            </a:xfrm>
            <a:prstGeom prst="rightArrow">
              <a:avLst>
                <a:gd name="adj1" fmla="val 51287"/>
                <a:gd name="adj2" fmla="val 50278"/>
              </a:avLst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1761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 bwMode="auto">
          <a:xfrm>
            <a:off x="709044" y="1080095"/>
            <a:ext cx="3809986" cy="865022"/>
            <a:chOff x="684213" y="1203325"/>
            <a:chExt cx="3455739" cy="792163"/>
          </a:xfrm>
        </p:grpSpPr>
        <p:sp>
          <p:nvSpPr>
            <p:cNvPr id="5" name="流程图: 联系 4"/>
            <p:cNvSpPr/>
            <p:nvPr/>
          </p:nvSpPr>
          <p:spPr>
            <a:xfrm>
              <a:off x="684213" y="1203325"/>
              <a:ext cx="792105" cy="792163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0863" y="1276350"/>
              <a:ext cx="2319089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自主支用</a:t>
              </a:r>
              <a:endPara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流程图: 显示 1"/>
          <p:cNvSpPr/>
          <p:nvPr/>
        </p:nvSpPr>
        <p:spPr>
          <a:xfrm>
            <a:off x="6232137" y="2886296"/>
            <a:ext cx="2459831" cy="1573242"/>
          </a:xfrm>
          <a:prstGeom prst="flowChartDisplay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perspectiveContrasting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56" tIns="50228" rIns="100456" bIns="50228" anchor="ctr"/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随借随还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流程图: 显示 13"/>
          <p:cNvSpPr/>
          <p:nvPr/>
        </p:nvSpPr>
        <p:spPr>
          <a:xfrm>
            <a:off x="2007375" y="2886296"/>
            <a:ext cx="2477251" cy="1573242"/>
          </a:xfrm>
          <a:prstGeom prst="flowChartDisplay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perspectiveContrasting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56" tIns="50228" rIns="100456" bIns="50228" anchor="ctr"/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循环使用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17611"/>
          </a:xfrm>
          <a:prstGeom prst="rect">
            <a:avLst/>
          </a:prstGeom>
        </p:spPr>
      </p:pic>
      <p:graphicFrame>
        <p:nvGraphicFramePr>
          <p:cNvPr id="7" name="图示 6"/>
          <p:cNvGraphicFramePr/>
          <p:nvPr/>
        </p:nvGraphicFramePr>
        <p:xfrm>
          <a:off x="1680104" y="568148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96675" y="1486359"/>
            <a:ext cx="7551901" cy="2770514"/>
            <a:chOff x="749831" y="2563812"/>
            <a:chExt cx="7551901" cy="2770514"/>
          </a:xfrm>
        </p:grpSpPr>
        <p:grpSp>
          <p:nvGrpSpPr>
            <p:cNvPr id="4" name="组合 3"/>
            <p:cNvGrpSpPr/>
            <p:nvPr/>
          </p:nvGrpSpPr>
          <p:grpSpPr bwMode="auto">
            <a:xfrm>
              <a:off x="757238" y="2563812"/>
              <a:ext cx="7542212" cy="1836738"/>
              <a:chOff x="757238" y="2563812"/>
              <a:chExt cx="7542212" cy="1836739"/>
            </a:xfrm>
          </p:grpSpPr>
          <p:grpSp>
            <p:nvGrpSpPr>
              <p:cNvPr id="9" name="Group 3"/>
              <p:cNvGrpSpPr/>
              <p:nvPr/>
            </p:nvGrpSpPr>
            <p:grpSpPr bwMode="auto">
              <a:xfrm>
                <a:off x="757238" y="2563813"/>
                <a:ext cx="2541588" cy="755651"/>
                <a:chOff x="0" y="0"/>
                <a:chExt cx="1440" cy="448"/>
              </a:xfrm>
            </p:grpSpPr>
            <p:sp>
              <p:nvSpPr>
                <p:cNvPr id="17" name="Freeform 4"/>
                <p:cNvSpPr/>
                <p:nvPr/>
              </p:nvSpPr>
              <p:spPr bwMode="auto">
                <a:xfrm>
                  <a:off x="85" y="258"/>
                  <a:ext cx="1270" cy="190"/>
                </a:xfrm>
                <a:custGeom>
                  <a:avLst/>
                  <a:gdLst>
                    <a:gd name="T0" fmla="*/ 681068 w 1120"/>
                    <a:gd name="T1" fmla="*/ 2 h 252"/>
                    <a:gd name="T2" fmla="*/ 678048 w 1120"/>
                    <a:gd name="T3" fmla="*/ 2 h 252"/>
                    <a:gd name="T4" fmla="*/ 668212 w 1120"/>
                    <a:gd name="T5" fmla="*/ 2 h 252"/>
                    <a:gd name="T6" fmla="*/ 653110 w 1120"/>
                    <a:gd name="T7" fmla="*/ 2 h 252"/>
                    <a:gd name="T8" fmla="*/ 631394 w 1120"/>
                    <a:gd name="T9" fmla="*/ 2 h 252"/>
                    <a:gd name="T10" fmla="*/ 603420 w 1120"/>
                    <a:gd name="T11" fmla="*/ 2 h 252"/>
                    <a:gd name="T12" fmla="*/ 570764 w 1120"/>
                    <a:gd name="T13" fmla="*/ 2 h 252"/>
                    <a:gd name="T14" fmla="*/ 532614 w 1120"/>
                    <a:gd name="T15" fmla="*/ 2 h 252"/>
                    <a:gd name="T16" fmla="*/ 489689 w 1120"/>
                    <a:gd name="T17" fmla="*/ 2 h 252"/>
                    <a:gd name="T18" fmla="*/ 444122 w 1120"/>
                    <a:gd name="T19" fmla="*/ 2 h 252"/>
                    <a:gd name="T20" fmla="*/ 392761 w 1120"/>
                    <a:gd name="T21" fmla="*/ 2 h 252"/>
                    <a:gd name="T22" fmla="*/ 337377 w 1120"/>
                    <a:gd name="T23" fmla="*/ 2 h 252"/>
                    <a:gd name="T24" fmla="*/ 282979 w 1120"/>
                    <a:gd name="T25" fmla="*/ 2 h 252"/>
                    <a:gd name="T26" fmla="*/ 232947 w 1120"/>
                    <a:gd name="T27" fmla="*/ 2 h 252"/>
                    <a:gd name="T28" fmla="*/ 187038 w 1120"/>
                    <a:gd name="T29" fmla="*/ 2 h 252"/>
                    <a:gd name="T30" fmla="*/ 144676 w 1120"/>
                    <a:gd name="T31" fmla="*/ 2 h 252"/>
                    <a:gd name="T32" fmla="*/ 108668 w 1120"/>
                    <a:gd name="T33" fmla="*/ 2 h 252"/>
                    <a:gd name="T34" fmla="*/ 77128 w 1120"/>
                    <a:gd name="T35" fmla="*/ 2 h 252"/>
                    <a:gd name="T36" fmla="*/ 49344 w 1120"/>
                    <a:gd name="T37" fmla="*/ 2 h 252"/>
                    <a:gd name="T38" fmla="*/ 28218 w 1120"/>
                    <a:gd name="T39" fmla="*/ 2 h 252"/>
                    <a:gd name="T40" fmla="*/ 11750 w 1120"/>
                    <a:gd name="T41" fmla="*/ 2 h 252"/>
                    <a:gd name="T42" fmla="*/ 3343 w 1120"/>
                    <a:gd name="T43" fmla="*/ 2 h 252"/>
                    <a:gd name="T44" fmla="*/ 0 w 1120"/>
                    <a:gd name="T45" fmla="*/ 2 h 252"/>
                    <a:gd name="T46" fmla="*/ 0 w 1120"/>
                    <a:gd name="T47" fmla="*/ 2 h 252"/>
                    <a:gd name="T48" fmla="*/ 340198 w 1120"/>
                    <a:gd name="T49" fmla="*/ 0 h 252"/>
                    <a:gd name="T50" fmla="*/ 681068 w 1120"/>
                    <a:gd name="T51" fmla="*/ 2 h 252"/>
                    <a:gd name="T52" fmla="*/ 681068 w 1120"/>
                    <a:gd name="T53" fmla="*/ 2 h 2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20"/>
                    <a:gd name="T82" fmla="*/ 0 h 252"/>
                    <a:gd name="T83" fmla="*/ 1120 w 1120"/>
                    <a:gd name="T84" fmla="*/ 252 h 2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0" cy="3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92CDED"/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第一部分</a:t>
                  </a:r>
                  <a:endPara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V="1">
                <a:off x="3548063" y="3103563"/>
                <a:ext cx="4751387" cy="0"/>
              </a:xfrm>
              <a:prstGeom prst="line">
                <a:avLst/>
              </a:prstGeom>
              <a:noFill/>
              <a:ln w="38100" cap="rnd">
                <a:solidFill>
                  <a:srgbClr val="969696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4811543" y="2563812"/>
                <a:ext cx="182614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/>
                <a:r>
                  <a:rPr lang="zh-CN" altLang="en-US" sz="3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信用快贷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Group 12"/>
              <p:cNvGrpSpPr/>
              <p:nvPr/>
            </p:nvGrpSpPr>
            <p:grpSpPr bwMode="auto">
              <a:xfrm>
                <a:off x="771525" y="3643313"/>
                <a:ext cx="2541588" cy="757238"/>
                <a:chOff x="0" y="0"/>
                <a:chExt cx="1440" cy="448"/>
              </a:xfrm>
            </p:grpSpPr>
            <p:sp>
              <p:nvSpPr>
                <p:cNvPr id="15" name="Freeform 10"/>
                <p:cNvSpPr/>
                <p:nvPr/>
              </p:nvSpPr>
              <p:spPr bwMode="auto">
                <a:xfrm>
                  <a:off x="85" y="258"/>
                  <a:ext cx="1270" cy="190"/>
                </a:xfrm>
                <a:custGeom>
                  <a:avLst/>
                  <a:gdLst>
                    <a:gd name="T0" fmla="*/ 681068 w 1120"/>
                    <a:gd name="T1" fmla="*/ 2 h 252"/>
                    <a:gd name="T2" fmla="*/ 678048 w 1120"/>
                    <a:gd name="T3" fmla="*/ 2 h 252"/>
                    <a:gd name="T4" fmla="*/ 668212 w 1120"/>
                    <a:gd name="T5" fmla="*/ 2 h 252"/>
                    <a:gd name="T6" fmla="*/ 653110 w 1120"/>
                    <a:gd name="T7" fmla="*/ 2 h 252"/>
                    <a:gd name="T8" fmla="*/ 631394 w 1120"/>
                    <a:gd name="T9" fmla="*/ 2 h 252"/>
                    <a:gd name="T10" fmla="*/ 603420 w 1120"/>
                    <a:gd name="T11" fmla="*/ 2 h 252"/>
                    <a:gd name="T12" fmla="*/ 570764 w 1120"/>
                    <a:gd name="T13" fmla="*/ 2 h 252"/>
                    <a:gd name="T14" fmla="*/ 532614 w 1120"/>
                    <a:gd name="T15" fmla="*/ 2 h 252"/>
                    <a:gd name="T16" fmla="*/ 489689 w 1120"/>
                    <a:gd name="T17" fmla="*/ 2 h 252"/>
                    <a:gd name="T18" fmla="*/ 444122 w 1120"/>
                    <a:gd name="T19" fmla="*/ 2 h 252"/>
                    <a:gd name="T20" fmla="*/ 392761 w 1120"/>
                    <a:gd name="T21" fmla="*/ 2 h 252"/>
                    <a:gd name="T22" fmla="*/ 337377 w 1120"/>
                    <a:gd name="T23" fmla="*/ 2 h 252"/>
                    <a:gd name="T24" fmla="*/ 282979 w 1120"/>
                    <a:gd name="T25" fmla="*/ 2 h 252"/>
                    <a:gd name="T26" fmla="*/ 232947 w 1120"/>
                    <a:gd name="T27" fmla="*/ 2 h 252"/>
                    <a:gd name="T28" fmla="*/ 187038 w 1120"/>
                    <a:gd name="T29" fmla="*/ 2 h 252"/>
                    <a:gd name="T30" fmla="*/ 144676 w 1120"/>
                    <a:gd name="T31" fmla="*/ 2 h 252"/>
                    <a:gd name="T32" fmla="*/ 108668 w 1120"/>
                    <a:gd name="T33" fmla="*/ 2 h 252"/>
                    <a:gd name="T34" fmla="*/ 77128 w 1120"/>
                    <a:gd name="T35" fmla="*/ 2 h 252"/>
                    <a:gd name="T36" fmla="*/ 49344 w 1120"/>
                    <a:gd name="T37" fmla="*/ 2 h 252"/>
                    <a:gd name="T38" fmla="*/ 28218 w 1120"/>
                    <a:gd name="T39" fmla="*/ 2 h 252"/>
                    <a:gd name="T40" fmla="*/ 11750 w 1120"/>
                    <a:gd name="T41" fmla="*/ 2 h 252"/>
                    <a:gd name="T42" fmla="*/ 3343 w 1120"/>
                    <a:gd name="T43" fmla="*/ 2 h 252"/>
                    <a:gd name="T44" fmla="*/ 0 w 1120"/>
                    <a:gd name="T45" fmla="*/ 2 h 252"/>
                    <a:gd name="T46" fmla="*/ 0 w 1120"/>
                    <a:gd name="T47" fmla="*/ 2 h 252"/>
                    <a:gd name="T48" fmla="*/ 340198 w 1120"/>
                    <a:gd name="T49" fmla="*/ 0 h 252"/>
                    <a:gd name="T50" fmla="*/ 681068 w 1120"/>
                    <a:gd name="T51" fmla="*/ 2 h 252"/>
                    <a:gd name="T52" fmla="*/ 681068 w 1120"/>
                    <a:gd name="T53" fmla="*/ 2 h 2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20"/>
                    <a:gd name="T82" fmla="*/ 0 h 252"/>
                    <a:gd name="T83" fmla="*/ 1120 w 1120"/>
                    <a:gd name="T84" fmla="*/ 252 h 2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0" cy="3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98CFED"/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第二部分</a:t>
                  </a:r>
                  <a:endPara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 flipV="1">
                <a:off x="3548063" y="4151868"/>
                <a:ext cx="4751387" cy="1588"/>
              </a:xfrm>
              <a:prstGeom prst="line">
                <a:avLst/>
              </a:prstGeom>
              <a:noFill/>
              <a:ln w="38100" cap="rnd">
                <a:solidFill>
                  <a:srgbClr val="969696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4" name="Text Box 21"/>
              <p:cNvSpPr txBox="1">
                <a:spLocks noChangeArrowheads="1"/>
              </p:cNvSpPr>
              <p:nvPr/>
            </p:nvSpPr>
            <p:spPr bwMode="auto">
              <a:xfrm>
                <a:off x="4525963" y="3503796"/>
                <a:ext cx="24225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云税贷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Freeform 10"/>
            <p:cNvSpPr/>
            <p:nvPr/>
          </p:nvSpPr>
          <p:spPr bwMode="auto">
            <a:xfrm>
              <a:off x="899855" y="5013176"/>
              <a:ext cx="2241539" cy="321150"/>
            </a:xfrm>
            <a:custGeom>
              <a:avLst/>
              <a:gdLst>
                <a:gd name="T0" fmla="*/ 681068 w 1120"/>
                <a:gd name="T1" fmla="*/ 2 h 252"/>
                <a:gd name="T2" fmla="*/ 678048 w 1120"/>
                <a:gd name="T3" fmla="*/ 2 h 252"/>
                <a:gd name="T4" fmla="*/ 668212 w 1120"/>
                <a:gd name="T5" fmla="*/ 2 h 252"/>
                <a:gd name="T6" fmla="*/ 653110 w 1120"/>
                <a:gd name="T7" fmla="*/ 2 h 252"/>
                <a:gd name="T8" fmla="*/ 631394 w 1120"/>
                <a:gd name="T9" fmla="*/ 2 h 252"/>
                <a:gd name="T10" fmla="*/ 603420 w 1120"/>
                <a:gd name="T11" fmla="*/ 2 h 252"/>
                <a:gd name="T12" fmla="*/ 570764 w 1120"/>
                <a:gd name="T13" fmla="*/ 2 h 252"/>
                <a:gd name="T14" fmla="*/ 532614 w 1120"/>
                <a:gd name="T15" fmla="*/ 2 h 252"/>
                <a:gd name="T16" fmla="*/ 489689 w 1120"/>
                <a:gd name="T17" fmla="*/ 2 h 252"/>
                <a:gd name="T18" fmla="*/ 444122 w 1120"/>
                <a:gd name="T19" fmla="*/ 2 h 252"/>
                <a:gd name="T20" fmla="*/ 392761 w 1120"/>
                <a:gd name="T21" fmla="*/ 2 h 252"/>
                <a:gd name="T22" fmla="*/ 337377 w 1120"/>
                <a:gd name="T23" fmla="*/ 2 h 252"/>
                <a:gd name="T24" fmla="*/ 282979 w 1120"/>
                <a:gd name="T25" fmla="*/ 2 h 252"/>
                <a:gd name="T26" fmla="*/ 232947 w 1120"/>
                <a:gd name="T27" fmla="*/ 2 h 252"/>
                <a:gd name="T28" fmla="*/ 187038 w 1120"/>
                <a:gd name="T29" fmla="*/ 2 h 252"/>
                <a:gd name="T30" fmla="*/ 144676 w 1120"/>
                <a:gd name="T31" fmla="*/ 2 h 252"/>
                <a:gd name="T32" fmla="*/ 108668 w 1120"/>
                <a:gd name="T33" fmla="*/ 2 h 252"/>
                <a:gd name="T34" fmla="*/ 77128 w 1120"/>
                <a:gd name="T35" fmla="*/ 2 h 252"/>
                <a:gd name="T36" fmla="*/ 49344 w 1120"/>
                <a:gd name="T37" fmla="*/ 2 h 252"/>
                <a:gd name="T38" fmla="*/ 28218 w 1120"/>
                <a:gd name="T39" fmla="*/ 2 h 252"/>
                <a:gd name="T40" fmla="*/ 11750 w 1120"/>
                <a:gd name="T41" fmla="*/ 2 h 252"/>
                <a:gd name="T42" fmla="*/ 3343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340198 w 1120"/>
                <a:gd name="T49" fmla="*/ 0 h 252"/>
                <a:gd name="T50" fmla="*/ 681068 w 1120"/>
                <a:gd name="T51" fmla="*/ 2 h 252"/>
                <a:gd name="T52" fmla="*/ 681068 w 1120"/>
                <a:gd name="T53" fmla="*/ 2 h 2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0"/>
                <a:gd name="T82" fmla="*/ 0 h 252"/>
                <a:gd name="T83" fmla="*/ 1120 w 1120"/>
                <a:gd name="T84" fmla="*/ 252 h 2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749831" y="4581128"/>
              <a:ext cx="2541588" cy="6642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4499992" y="4511907"/>
              <a:ext cx="2422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抵押快贷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3550345" y="5159979"/>
              <a:ext cx="4751387" cy="1588"/>
            </a:xfrm>
            <a:prstGeom prst="line">
              <a:avLst/>
            </a:prstGeom>
            <a:noFill/>
            <a:ln w="38100" cap="rnd">
              <a:solidFill>
                <a:srgbClr val="969696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49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28344" y="1257984"/>
            <a:ext cx="410527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“抵押快贷”</a:t>
            </a:r>
            <a:r>
              <a:rPr lang="zh-CN" altLang="zh-CN" sz="28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是基于</a:t>
            </a:r>
            <a:r>
              <a:rPr lang="zh-CN" altLang="zh-CN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建设银行认可的优质</a:t>
            </a:r>
            <a:r>
              <a:rPr lang="zh-CN" altLang="zh-CN" sz="28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房产，</a:t>
            </a:r>
            <a:r>
              <a:rPr lang="zh-CN" altLang="zh-CN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对符合条件的小微企业办理的抵押贷款业务。</a:t>
            </a:r>
            <a:endParaRPr lang="zh-CN" altLang="zh-CN" sz="2800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>
              <a:defRPr/>
            </a:pPr>
            <a:endParaRPr lang="en-US" altLang="zh-CN" sz="2800" b="1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贷款额度</a:t>
            </a:r>
            <a:r>
              <a:rPr lang="zh-CN" altLang="en-US" sz="28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最高</a:t>
            </a:r>
            <a:r>
              <a:rPr lang="en-US" altLang="zh-CN" sz="2800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1000</a:t>
            </a:r>
            <a:r>
              <a:rPr lang="zh-CN" altLang="en-US" sz="28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万元</a:t>
            </a:r>
            <a:r>
              <a:rPr lang="en-US" altLang="zh-CN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;</a:t>
            </a:r>
            <a:endParaRPr lang="en-US" altLang="zh-CN" sz="2800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期限为</a:t>
            </a:r>
            <a:r>
              <a:rPr lang="en-US" altLang="zh-CN" sz="28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年</a:t>
            </a:r>
            <a:r>
              <a:rPr lang="zh-CN" altLang="en-US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。</a:t>
            </a:r>
            <a:endParaRPr lang="en-US" altLang="zh-CN" sz="2800" b="1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</p:txBody>
      </p:sp>
      <p:pic>
        <p:nvPicPr>
          <p:cNvPr id="6" name="图片 9" descr="G:\地税系统数据\高新区地税维护项目\补充采集资料\2017年\祝福红城二期住宅采集，暂时不上报（马帅、姚舒君、郭伟民、谭蕊蕊）\21#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6" y="1152103"/>
            <a:ext cx="4786894" cy="40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17611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3960192" y="864071"/>
          <a:ext cx="4920208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eform 7"/>
          <p:cNvSpPr/>
          <p:nvPr/>
        </p:nvSpPr>
        <p:spPr bwMode="auto">
          <a:xfrm>
            <a:off x="467544" y="1635646"/>
            <a:ext cx="2232248" cy="1944216"/>
          </a:xfrm>
          <a:custGeom>
            <a:avLst/>
            <a:gdLst>
              <a:gd name="T0" fmla="*/ 6 w 1269"/>
              <a:gd name="T1" fmla="*/ 5 h 1250"/>
              <a:gd name="T2" fmla="*/ 8 w 1269"/>
              <a:gd name="T3" fmla="*/ 4 h 1250"/>
              <a:gd name="T4" fmla="*/ 8 w 1269"/>
              <a:gd name="T5" fmla="*/ 2 h 1250"/>
              <a:gd name="T6" fmla="*/ 11 w 1269"/>
              <a:gd name="T7" fmla="*/ 2 h 1250"/>
              <a:gd name="T8" fmla="*/ 12 w 1269"/>
              <a:gd name="T9" fmla="*/ 2 h 1250"/>
              <a:gd name="T10" fmla="*/ 15 w 1269"/>
              <a:gd name="T11" fmla="*/ 2 h 1250"/>
              <a:gd name="T12" fmla="*/ 15 w 1269"/>
              <a:gd name="T13" fmla="*/ 1 h 1250"/>
              <a:gd name="T14" fmla="*/ 18 w 1269"/>
              <a:gd name="T15" fmla="*/ 0 h 1250"/>
              <a:gd name="T16" fmla="*/ 19 w 1269"/>
              <a:gd name="T17" fmla="*/ 2 h 1250"/>
              <a:gd name="T18" fmla="*/ 20 w 1269"/>
              <a:gd name="T19" fmla="*/ 2 h 1250"/>
              <a:gd name="T20" fmla="*/ 23 w 1269"/>
              <a:gd name="T21" fmla="*/ 2 h 1250"/>
              <a:gd name="T22" fmla="*/ 25 w 1269"/>
              <a:gd name="T23" fmla="*/ 2 h 1250"/>
              <a:gd name="T24" fmla="*/ 25 w 1269"/>
              <a:gd name="T25" fmla="*/ 4 h 1250"/>
              <a:gd name="T26" fmla="*/ 27 w 1269"/>
              <a:gd name="T27" fmla="*/ 5 h 1250"/>
              <a:gd name="T28" fmla="*/ 27 w 1269"/>
              <a:gd name="T29" fmla="*/ 5 h 1250"/>
              <a:gd name="T30" fmla="*/ 30 w 1269"/>
              <a:gd name="T31" fmla="*/ 6 h 1250"/>
              <a:gd name="T32" fmla="*/ 30 w 1269"/>
              <a:gd name="T33" fmla="*/ 8 h 1250"/>
              <a:gd name="T34" fmla="*/ 31 w 1269"/>
              <a:gd name="T35" fmla="*/ 10 h 1250"/>
              <a:gd name="T36" fmla="*/ 32 w 1269"/>
              <a:gd name="T37" fmla="*/ 10 h 1250"/>
              <a:gd name="T38" fmla="*/ 33 w 1269"/>
              <a:gd name="T39" fmla="*/ 13 h 1250"/>
              <a:gd name="T40" fmla="*/ 32 w 1269"/>
              <a:gd name="T41" fmla="*/ 14 h 1250"/>
              <a:gd name="T42" fmla="*/ 32 w 1269"/>
              <a:gd name="T43" fmla="*/ 16 h 1250"/>
              <a:gd name="T44" fmla="*/ 34 w 1269"/>
              <a:gd name="T45" fmla="*/ 17 h 1250"/>
              <a:gd name="T46" fmla="*/ 33 w 1269"/>
              <a:gd name="T47" fmla="*/ 20 h 1250"/>
              <a:gd name="T48" fmla="*/ 32 w 1269"/>
              <a:gd name="T49" fmla="*/ 20 h 1250"/>
              <a:gd name="T50" fmla="*/ 31 w 1269"/>
              <a:gd name="T51" fmla="*/ 22 h 1250"/>
              <a:gd name="T52" fmla="*/ 32 w 1269"/>
              <a:gd name="T53" fmla="*/ 23 h 1250"/>
              <a:gd name="T54" fmla="*/ 30 w 1269"/>
              <a:gd name="T55" fmla="*/ 26 h 1250"/>
              <a:gd name="T56" fmla="*/ 30 w 1269"/>
              <a:gd name="T57" fmla="*/ 26 h 1250"/>
              <a:gd name="T58" fmla="*/ 27 w 1269"/>
              <a:gd name="T59" fmla="*/ 27 h 1250"/>
              <a:gd name="T60" fmla="*/ 27 w 1269"/>
              <a:gd name="T61" fmla="*/ 29 h 1250"/>
              <a:gd name="T62" fmla="*/ 25 w 1269"/>
              <a:gd name="T63" fmla="*/ 31 h 1250"/>
              <a:gd name="T64" fmla="*/ 24 w 1269"/>
              <a:gd name="T65" fmla="*/ 29 h 1250"/>
              <a:gd name="T66" fmla="*/ 23 w 1269"/>
              <a:gd name="T67" fmla="*/ 31 h 1250"/>
              <a:gd name="T68" fmla="*/ 23 w 1269"/>
              <a:gd name="T69" fmla="*/ 32 h 1250"/>
              <a:gd name="T70" fmla="*/ 19 w 1269"/>
              <a:gd name="T71" fmla="*/ 33 h 1250"/>
              <a:gd name="T72" fmla="*/ 18 w 1269"/>
              <a:gd name="T73" fmla="*/ 32 h 1250"/>
              <a:gd name="T74" fmla="*/ 15 w 1269"/>
              <a:gd name="T75" fmla="*/ 32 h 1250"/>
              <a:gd name="T76" fmla="*/ 15 w 1269"/>
              <a:gd name="T77" fmla="*/ 33 h 1250"/>
              <a:gd name="T78" fmla="*/ 11 w 1269"/>
              <a:gd name="T79" fmla="*/ 32 h 1250"/>
              <a:gd name="T80" fmla="*/ 11 w 1269"/>
              <a:gd name="T81" fmla="*/ 31 h 1250"/>
              <a:gd name="T82" fmla="*/ 10 w 1269"/>
              <a:gd name="T83" fmla="*/ 29 h 1250"/>
              <a:gd name="T84" fmla="*/ 8 w 1269"/>
              <a:gd name="T85" fmla="*/ 31 h 1250"/>
              <a:gd name="T86" fmla="*/ 6 w 1269"/>
              <a:gd name="T87" fmla="*/ 29 h 1250"/>
              <a:gd name="T88" fmla="*/ 6 w 1269"/>
              <a:gd name="T89" fmla="*/ 27 h 1250"/>
              <a:gd name="T90" fmla="*/ 5 w 1269"/>
              <a:gd name="T91" fmla="*/ 26 h 1250"/>
              <a:gd name="T92" fmla="*/ 4 w 1269"/>
              <a:gd name="T93" fmla="*/ 26 h 1250"/>
              <a:gd name="T94" fmla="*/ 2 w 1269"/>
              <a:gd name="T95" fmla="*/ 23 h 1250"/>
              <a:gd name="T96" fmla="*/ 3 w 1269"/>
              <a:gd name="T97" fmla="*/ 22 h 1250"/>
              <a:gd name="T98" fmla="*/ 2 w 1269"/>
              <a:gd name="T99" fmla="*/ 20 h 1250"/>
              <a:gd name="T100" fmla="*/ 2 w 1269"/>
              <a:gd name="T101" fmla="*/ 20 h 1250"/>
              <a:gd name="T102" fmla="*/ 0 w 1269"/>
              <a:gd name="T103" fmla="*/ 17 h 1250"/>
              <a:gd name="T104" fmla="*/ 2 w 1269"/>
              <a:gd name="T105" fmla="*/ 17 h 1250"/>
              <a:gd name="T106" fmla="*/ 2 w 1269"/>
              <a:gd name="T107" fmla="*/ 14 h 1250"/>
              <a:gd name="T108" fmla="*/ 2 w 1269"/>
              <a:gd name="T109" fmla="*/ 13 h 1250"/>
              <a:gd name="T110" fmla="*/ 2 w 1269"/>
              <a:gd name="T111" fmla="*/ 10 h 1250"/>
              <a:gd name="T112" fmla="*/ 3 w 1269"/>
              <a:gd name="T113" fmla="*/ 10 h 1250"/>
              <a:gd name="T114" fmla="*/ 4 w 1269"/>
              <a:gd name="T115" fmla="*/ 8 h 1250"/>
              <a:gd name="T116" fmla="*/ 4 w 1269"/>
              <a:gd name="T117" fmla="*/ 6 h 1250"/>
              <a:gd name="T118" fmla="*/ 6 w 1269"/>
              <a:gd name="T119" fmla="*/ 5 h 1250"/>
              <a:gd name="T120" fmla="*/ 6 w 1269"/>
              <a:gd name="T121" fmla="*/ 5 h 12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9"/>
              <a:gd name="T184" fmla="*/ 0 h 1250"/>
              <a:gd name="T185" fmla="*/ 1269 w 1269"/>
              <a:gd name="T186" fmla="*/ 1250 h 12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9" h="1250">
                <a:moveTo>
                  <a:pt x="247" y="191"/>
                </a:moveTo>
                <a:lnTo>
                  <a:pt x="329" y="127"/>
                </a:lnTo>
                <a:lnTo>
                  <a:pt x="318" y="81"/>
                </a:lnTo>
                <a:lnTo>
                  <a:pt x="431" y="30"/>
                </a:lnTo>
                <a:lnTo>
                  <a:pt x="460" y="73"/>
                </a:lnTo>
                <a:lnTo>
                  <a:pt x="562" y="49"/>
                </a:lnTo>
                <a:lnTo>
                  <a:pt x="573" y="1"/>
                </a:lnTo>
                <a:lnTo>
                  <a:pt x="692" y="0"/>
                </a:lnTo>
                <a:lnTo>
                  <a:pt x="701" y="49"/>
                </a:lnTo>
                <a:lnTo>
                  <a:pt x="801" y="69"/>
                </a:lnTo>
                <a:lnTo>
                  <a:pt x="833" y="30"/>
                </a:lnTo>
                <a:lnTo>
                  <a:pt x="945" y="79"/>
                </a:lnTo>
                <a:lnTo>
                  <a:pt x="932" y="126"/>
                </a:lnTo>
                <a:lnTo>
                  <a:pt x="1016" y="185"/>
                </a:lnTo>
                <a:lnTo>
                  <a:pt x="1059" y="162"/>
                </a:lnTo>
                <a:lnTo>
                  <a:pt x="1141" y="252"/>
                </a:lnTo>
                <a:lnTo>
                  <a:pt x="1111" y="288"/>
                </a:lnTo>
                <a:lnTo>
                  <a:pt x="1163" y="379"/>
                </a:lnTo>
                <a:lnTo>
                  <a:pt x="1214" y="372"/>
                </a:lnTo>
                <a:lnTo>
                  <a:pt x="1253" y="488"/>
                </a:lnTo>
                <a:lnTo>
                  <a:pt x="1206" y="512"/>
                </a:lnTo>
                <a:lnTo>
                  <a:pt x="1220" y="612"/>
                </a:lnTo>
                <a:lnTo>
                  <a:pt x="1268" y="631"/>
                </a:lnTo>
                <a:lnTo>
                  <a:pt x="1257" y="748"/>
                </a:lnTo>
                <a:lnTo>
                  <a:pt x="1206" y="751"/>
                </a:lnTo>
                <a:lnTo>
                  <a:pt x="1173" y="852"/>
                </a:lnTo>
                <a:lnTo>
                  <a:pt x="1211" y="885"/>
                </a:lnTo>
                <a:lnTo>
                  <a:pt x="1150" y="990"/>
                </a:lnTo>
                <a:lnTo>
                  <a:pt x="1103" y="970"/>
                </a:lnTo>
                <a:lnTo>
                  <a:pt x="1035" y="1048"/>
                </a:lnTo>
                <a:lnTo>
                  <a:pt x="1054" y="1097"/>
                </a:lnTo>
                <a:lnTo>
                  <a:pt x="955" y="1167"/>
                </a:lnTo>
                <a:lnTo>
                  <a:pt x="920" y="1130"/>
                </a:lnTo>
                <a:lnTo>
                  <a:pt x="826" y="1174"/>
                </a:lnTo>
                <a:lnTo>
                  <a:pt x="826" y="1224"/>
                </a:lnTo>
                <a:lnTo>
                  <a:pt x="705" y="1249"/>
                </a:lnTo>
                <a:lnTo>
                  <a:pt x="687" y="1201"/>
                </a:lnTo>
                <a:lnTo>
                  <a:pt x="585" y="1203"/>
                </a:lnTo>
                <a:lnTo>
                  <a:pt x="564" y="1249"/>
                </a:lnTo>
                <a:lnTo>
                  <a:pt x="445" y="1224"/>
                </a:lnTo>
                <a:lnTo>
                  <a:pt x="446" y="1174"/>
                </a:lnTo>
                <a:lnTo>
                  <a:pt x="351" y="1135"/>
                </a:lnTo>
                <a:lnTo>
                  <a:pt x="314" y="1167"/>
                </a:lnTo>
                <a:lnTo>
                  <a:pt x="212" y="1097"/>
                </a:lnTo>
                <a:lnTo>
                  <a:pt x="237" y="1051"/>
                </a:lnTo>
                <a:lnTo>
                  <a:pt x="167" y="978"/>
                </a:lnTo>
                <a:lnTo>
                  <a:pt x="117" y="990"/>
                </a:lnTo>
                <a:lnTo>
                  <a:pt x="55" y="885"/>
                </a:lnTo>
                <a:lnTo>
                  <a:pt x="95" y="856"/>
                </a:lnTo>
                <a:lnTo>
                  <a:pt x="63" y="759"/>
                </a:lnTo>
                <a:lnTo>
                  <a:pt x="14" y="751"/>
                </a:lnTo>
                <a:lnTo>
                  <a:pt x="0" y="631"/>
                </a:lnTo>
                <a:lnTo>
                  <a:pt x="47" y="620"/>
                </a:lnTo>
                <a:lnTo>
                  <a:pt x="58" y="517"/>
                </a:lnTo>
                <a:lnTo>
                  <a:pt x="14" y="491"/>
                </a:lnTo>
                <a:lnTo>
                  <a:pt x="51" y="375"/>
                </a:lnTo>
                <a:lnTo>
                  <a:pt x="101" y="383"/>
                </a:lnTo>
                <a:lnTo>
                  <a:pt x="151" y="293"/>
                </a:lnTo>
                <a:lnTo>
                  <a:pt x="121" y="254"/>
                </a:lnTo>
                <a:lnTo>
                  <a:pt x="204" y="162"/>
                </a:lnTo>
                <a:lnTo>
                  <a:pt x="247" y="191"/>
                </a:lnTo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 w="50800" h="152400"/>
            <a:bevelB w="0" h="1143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抵押</a:t>
            </a:r>
            <a:endParaRPr lang="en-US" altLang="zh-CN" sz="4000" b="1" dirty="0" smtClean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快贷</a:t>
            </a:r>
            <a:endParaRPr lang="zh-CN" altLang="en-US" sz="4000" b="1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49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1800" y="1257983"/>
            <a:ext cx="88578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itchFamily="2" charset="-122"/>
              </a:rPr>
              <a:t> </a:t>
            </a:r>
            <a:r>
              <a:rPr lang="zh-CN" altLang="en-US" sz="2800" dirty="0">
                <a:latin typeface="彩虹粗仿宋" pitchFamily="65" charset="-122"/>
                <a:ea typeface="彩虹粗仿宋" pitchFamily="65" charset="-122"/>
              </a:rPr>
              <a:t>房产押品范围主要包括</a:t>
            </a:r>
            <a:r>
              <a:rPr lang="zh-CN" altLang="en-US" sz="28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住宅、别墅、办公用房、公寓（含商务公寓和普通公寓）、商铺等市场流通性较好的物业</a:t>
            </a:r>
            <a:r>
              <a:rPr lang="zh-CN" altLang="en-US" sz="2800" dirty="0">
                <a:latin typeface="彩虹粗仿宋" pitchFamily="65" charset="-122"/>
                <a:ea typeface="彩虹粗仿宋" pitchFamily="65" charset="-122"/>
              </a:rPr>
              <a:t>，不接受</a:t>
            </a:r>
            <a:r>
              <a:rPr lang="zh-CN" altLang="en-US" sz="28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工业用房、仓储用房、经济适用房、房改房</a:t>
            </a:r>
            <a:r>
              <a:rPr lang="zh-CN" altLang="en-US" sz="2800" dirty="0">
                <a:latin typeface="彩虹粗仿宋" pitchFamily="65" charset="-122"/>
                <a:ea typeface="彩虹粗仿宋" pitchFamily="65" charset="-122"/>
              </a:rPr>
              <a:t>作为合格抵押物。</a:t>
            </a:r>
            <a:endParaRPr lang="zh-CN" altLang="zh-CN" sz="2800" dirty="0" smtClean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9" y="-33239"/>
            <a:ext cx="10080000" cy="5649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1800" y="1257983"/>
            <a:ext cx="885780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itchFamily="2" charset="-122"/>
              </a:rPr>
              <a:t> </a:t>
            </a:r>
            <a:r>
              <a:rPr lang="zh-CN" altLang="en-US" sz="2800" b="1" dirty="0" smtClean="0">
                <a:latin typeface="华文楷体" pitchFamily="2" charset="-122"/>
              </a:rPr>
              <a:t>准入条件之企业主（自然人借款人）</a:t>
            </a:r>
            <a:endParaRPr lang="en-US" altLang="zh-CN" sz="2800" b="1" dirty="0" smtClean="0">
              <a:latin typeface="华文楷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彩虹粗仿宋" pitchFamily="65" charset="-122"/>
                <a:ea typeface="彩虹粗仿宋" pitchFamily="65" charset="-122"/>
              </a:rPr>
              <a:t>1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企业主为具有完全民事行为能力的中华人民共和国公民；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彩虹粗仿宋" pitchFamily="65" charset="-122"/>
                <a:ea typeface="彩虹粗仿宋" pitchFamily="65" charset="-122"/>
              </a:rPr>
              <a:t>2.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企业主为小微企业的股东或实际控制人，小微企业成立时间不限；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彩虹粗仿宋" pitchFamily="65" charset="-122"/>
                <a:ea typeface="彩虹粗仿宋" pitchFamily="65" charset="-122"/>
              </a:rPr>
              <a:t>3.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企业主年龄满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18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周岁，且不超过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60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周岁；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600" b="1" dirty="0">
                <a:latin typeface="彩虹粗仿宋" pitchFamily="65" charset="-122"/>
                <a:ea typeface="彩虹粗仿宋" pitchFamily="65" charset="-122"/>
              </a:rPr>
              <a:t>4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企业主的信用状况通过中国人民银行个人征信系统查询，近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1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年内逾期或欠息在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30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天（含）以内的次数累计不超过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6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次，且不存在逾期或欠息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60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天（不含）以上的信用记录。计算企业主人行征信逾期和欠息次数，</a:t>
            </a:r>
            <a:r>
              <a:rPr lang="zh-CN" altLang="en-US" sz="16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逾期金额</a:t>
            </a:r>
            <a:r>
              <a:rPr lang="en-US" altLang="zh-CN" sz="16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500</a:t>
            </a:r>
            <a:r>
              <a:rPr lang="zh-CN" altLang="en-US" sz="16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元及以下的记录可不计算在内；</a:t>
            </a:r>
            <a:endParaRPr lang="zh-CN" altLang="en-US" sz="1600" dirty="0">
              <a:solidFill>
                <a:srgbClr val="FF0000"/>
              </a:solidFill>
              <a:latin typeface="彩虹粗仿宋" pitchFamily="65" charset="-122"/>
              <a:ea typeface="彩虹粗仿宋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600" b="1" dirty="0">
                <a:latin typeface="彩虹粗仿宋" pitchFamily="65" charset="-122"/>
                <a:ea typeface="彩虹粗仿宋" pitchFamily="65" charset="-122"/>
              </a:rPr>
              <a:t>5.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截至贷款申报日近半年内，企业主人民银行征信被其他金融机构以贷款审批名义查询次数超过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6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次（不含）的，不予接受。（截至贷款申报日近半年内，企业主人民银行征信</a:t>
            </a:r>
            <a:r>
              <a:rPr lang="zh-CN" altLang="en-US" sz="16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被同一金融机构以贷款审批名义重复查询的，近半年内被该金融机构的所有查询均只认定为</a:t>
            </a:r>
            <a:r>
              <a:rPr lang="en-US" altLang="zh-CN" sz="16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1</a:t>
            </a:r>
            <a:r>
              <a:rPr lang="zh-CN" altLang="en-US" sz="16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次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。）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endParaRPr lang="en-US" altLang="zh-CN" sz="2800" b="1" dirty="0" smtClean="0">
              <a:latin typeface="华文楷体" pitchFamily="2" charset="-122"/>
            </a:endParaRPr>
          </a:p>
          <a:p>
            <a:endParaRPr lang="en-US" altLang="zh-CN" sz="2800" dirty="0" smtClean="0">
              <a:latin typeface="华文楷体" pitchFamily="2" charset="-122"/>
            </a:endParaRPr>
          </a:p>
          <a:p>
            <a:endParaRPr lang="zh-CN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49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1800" y="1257983"/>
            <a:ext cx="885780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itchFamily="2" charset="-122"/>
              </a:rPr>
              <a:t> </a:t>
            </a:r>
            <a:r>
              <a:rPr lang="zh-CN" altLang="en-US" sz="2800" b="1" dirty="0" smtClean="0">
                <a:latin typeface="华文楷体" pitchFamily="2" charset="-122"/>
              </a:rPr>
              <a:t>准入条件之公司借款人</a:t>
            </a:r>
            <a:endParaRPr lang="en-US" altLang="zh-CN" sz="2800" b="1" dirty="0" smtClean="0">
              <a:latin typeface="华文楷体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1.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原则上成立半年及以上；成立不满半年的，应有至少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1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次实缴税记录；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 2.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公司借款人人民银行征信记录显示存在次级、可疑、损失等三类不良征信记录的，不予接受；存在未结清欠息、逾期、垫款、关注类记录，不予接受；存在已结清关注类征信记录，提交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《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征信记录调查情况说明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》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由二级分支行进行准入；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 3.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公司借款人的工商登记查询单显示公司股权被质押、资产被冻结或存在异常经营信息，不予接受；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 4.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公司借款人存在被环保机关处罚情形的，不予接受；存在被工商、税务等政府机关处罚情形或存在劳资等纠纷的，经营单位须详细调查情况，提交经所在二级分支行分管领导签字确认的情况说明；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 5.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不得接受名称中含“房地产开发”、“房地产投资”、“置业”字样的公司借款。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endParaRPr lang="zh-CN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49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1800" y="1257983"/>
            <a:ext cx="8857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itchFamily="2" charset="-122"/>
              </a:rPr>
              <a:t> </a:t>
            </a:r>
            <a:r>
              <a:rPr lang="zh-CN" altLang="en-US" sz="2800" b="1" dirty="0">
                <a:latin typeface="华文楷体" pitchFamily="2" charset="-122"/>
              </a:rPr>
              <a:t>抵押人：</a:t>
            </a:r>
            <a:endParaRPr lang="en-US" altLang="zh-CN" sz="2800" b="1" dirty="0">
              <a:latin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1.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抵押人为自然人的须同时满足如下条件：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（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1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）年龄满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18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周岁，且不超过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65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周岁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;</a:t>
            </a:r>
            <a:endParaRPr lang="en-US" altLang="zh-CN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（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2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）不得为港澳台或其他境外人士；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（</a:t>
            </a: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3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）除年龄和国籍外，符合前述自然人借款人所有条件。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彩虹粗仿宋" pitchFamily="65" charset="-122"/>
                <a:ea typeface="彩虹粗仿宋" pitchFamily="65" charset="-122"/>
              </a:rPr>
              <a:t>2.</a:t>
            </a:r>
            <a:r>
              <a:rPr lang="zh-CN" altLang="en-US" sz="1600" dirty="0">
                <a:latin typeface="彩虹粗仿宋" pitchFamily="65" charset="-122"/>
                <a:ea typeface="彩虹粗仿宋" pitchFamily="65" charset="-122"/>
              </a:rPr>
              <a:t>抵押人为机构法人的，准入条件与公司借款人保持一致。</a:t>
            </a:r>
            <a:endParaRPr lang="zh-CN" altLang="en-US" sz="1600" dirty="0">
              <a:latin typeface="彩虹粗仿宋" pitchFamily="65" charset="-122"/>
              <a:ea typeface="彩虹粗仿宋" pitchFamily="65" charset="-122"/>
            </a:endParaRPr>
          </a:p>
          <a:p>
            <a:endParaRPr lang="zh-CN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1761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00531" y="936079"/>
            <a:ext cx="9151012" cy="4156076"/>
            <a:chOff x="326761" y="1773238"/>
            <a:chExt cx="9151012" cy="4156076"/>
          </a:xfrm>
        </p:grpSpPr>
        <p:grpSp>
          <p:nvGrpSpPr>
            <p:cNvPr id="3" name="组合 26"/>
            <p:cNvGrpSpPr/>
            <p:nvPr/>
          </p:nvGrpSpPr>
          <p:grpSpPr bwMode="auto">
            <a:xfrm>
              <a:off x="612246" y="3957639"/>
              <a:ext cx="8617877" cy="1971675"/>
              <a:chOff x="565150" y="3568700"/>
              <a:chExt cx="7954788" cy="1971330"/>
            </a:xfrm>
          </p:grpSpPr>
          <p:sp>
            <p:nvSpPr>
              <p:cNvPr id="4" name="等腰三角形 3"/>
              <p:cNvSpPr/>
              <p:nvPr/>
            </p:nvSpPr>
            <p:spPr>
              <a:xfrm>
                <a:off x="3398838" y="3568700"/>
                <a:ext cx="2268537" cy="547688"/>
              </a:xfrm>
              <a:prstGeom prst="triangle">
                <a:avLst/>
              </a:prstGeom>
              <a:gradFill flip="none" rotWithShape="1">
                <a:gsLst>
                  <a:gs pos="0">
                    <a:srgbClr val="E6E6E6"/>
                  </a:gs>
                  <a:gs pos="100000">
                    <a:srgbClr val="EAEAEA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9799998" lon="0" rev="0"/>
                </a:camera>
                <a:lightRig rig="contrasting" dir="t"/>
              </a:scene3d>
              <a:sp3d extrusionH="63500">
                <a:bevelB w="0" h="654050"/>
              </a:sp3d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等腰三角形 4"/>
              <p:cNvSpPr/>
              <p:nvPr/>
            </p:nvSpPr>
            <p:spPr>
              <a:xfrm>
                <a:off x="4051300" y="3573463"/>
                <a:ext cx="508000" cy="542925"/>
              </a:xfrm>
              <a:prstGeom prst="triangle">
                <a:avLst>
                  <a:gd name="adj" fmla="val 93897"/>
                </a:avLst>
              </a:prstGeom>
              <a:gradFill flip="none" rotWithShape="1">
                <a:gsLst>
                  <a:gs pos="0">
                    <a:srgbClr val="D7D7D7"/>
                  </a:gs>
                  <a:gs pos="100000">
                    <a:srgbClr val="EAEAEA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9799998" lon="0" rev="0"/>
                </a:camera>
                <a:lightRig rig="contrasting" dir="t"/>
              </a:scene3d>
              <a:sp3d extrusionH="63500">
                <a:bevelB w="0" h="654050"/>
              </a:sp3d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等腰三角形 22"/>
              <p:cNvSpPr/>
              <p:nvPr/>
            </p:nvSpPr>
            <p:spPr>
              <a:xfrm flipH="1">
                <a:off x="4532313" y="3576638"/>
                <a:ext cx="622300" cy="542925"/>
              </a:xfrm>
              <a:custGeom>
                <a:avLst/>
                <a:gdLst>
                  <a:gd name="connsiteX0" fmla="*/ 0 w 508649"/>
                  <a:gd name="connsiteY0" fmla="*/ 542261 h 542261"/>
                  <a:gd name="connsiteX1" fmla="*/ 508649 w 508649"/>
                  <a:gd name="connsiteY1" fmla="*/ 0 h 542261"/>
                  <a:gd name="connsiteX2" fmla="*/ 508649 w 508649"/>
                  <a:gd name="connsiteY2" fmla="*/ 542261 h 542261"/>
                  <a:gd name="connsiteX3" fmla="*/ 0 w 508649"/>
                  <a:gd name="connsiteY3" fmla="*/ 542261 h 542261"/>
                  <a:gd name="connsiteX0-1" fmla="*/ 0 w 519282"/>
                  <a:gd name="connsiteY0-2" fmla="*/ 542261 h 542261"/>
                  <a:gd name="connsiteX1-3" fmla="*/ 519282 w 519282"/>
                  <a:gd name="connsiteY1-4" fmla="*/ 0 h 542261"/>
                  <a:gd name="connsiteX2-5" fmla="*/ 508649 w 519282"/>
                  <a:gd name="connsiteY2-6" fmla="*/ 542261 h 542261"/>
                  <a:gd name="connsiteX3-7" fmla="*/ 0 w 519282"/>
                  <a:gd name="connsiteY3-8" fmla="*/ 542261 h 542261"/>
                  <a:gd name="connsiteX0-9" fmla="*/ 0 w 599919"/>
                  <a:gd name="connsiteY0-10" fmla="*/ 542261 h 542261"/>
                  <a:gd name="connsiteX1-11" fmla="*/ 599919 w 599919"/>
                  <a:gd name="connsiteY1-12" fmla="*/ 0 h 542261"/>
                  <a:gd name="connsiteX2-13" fmla="*/ 589286 w 599919"/>
                  <a:gd name="connsiteY2-14" fmla="*/ 542261 h 542261"/>
                  <a:gd name="connsiteX3-15" fmla="*/ 0 w 599919"/>
                  <a:gd name="connsiteY3-16" fmla="*/ 542261 h 542261"/>
                  <a:gd name="connsiteX0-17" fmla="*/ 0 w 589840"/>
                  <a:gd name="connsiteY0-18" fmla="*/ 520996 h 542261"/>
                  <a:gd name="connsiteX1-19" fmla="*/ 589840 w 589840"/>
                  <a:gd name="connsiteY1-20" fmla="*/ 0 h 542261"/>
                  <a:gd name="connsiteX2-21" fmla="*/ 579207 w 589840"/>
                  <a:gd name="connsiteY2-22" fmla="*/ 542261 h 542261"/>
                  <a:gd name="connsiteX3-23" fmla="*/ 0 w 589840"/>
                  <a:gd name="connsiteY3-24" fmla="*/ 520996 h 5422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89840" h="542261">
                    <a:moveTo>
                      <a:pt x="0" y="520996"/>
                    </a:moveTo>
                    <a:lnTo>
                      <a:pt x="589840" y="0"/>
                    </a:lnTo>
                    <a:lnTo>
                      <a:pt x="579207" y="542261"/>
                    </a:lnTo>
                    <a:lnTo>
                      <a:pt x="0" y="52099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7D7D7"/>
                  </a:gs>
                  <a:gs pos="100000">
                    <a:srgbClr val="EAEAEA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9799998" lon="0" rev="0"/>
                </a:camera>
                <a:lightRig rig="contrasting" dir="t"/>
              </a:scene3d>
              <a:sp3d extrusionH="63500">
                <a:bevelB w="0" h="654050"/>
              </a:sp3d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梯形 1"/>
              <p:cNvSpPr/>
              <p:nvPr/>
            </p:nvSpPr>
            <p:spPr>
              <a:xfrm>
                <a:off x="565150" y="3987800"/>
                <a:ext cx="3503207" cy="1540655"/>
              </a:xfrm>
              <a:custGeom>
                <a:avLst/>
                <a:gdLst/>
                <a:ahLst/>
                <a:cxnLst/>
                <a:rect l="l" t="t" r="r" b="b"/>
                <a:pathLst>
                  <a:path w="3503207" h="1540655">
                    <a:moveTo>
                      <a:pt x="2851922" y="0"/>
                    </a:moveTo>
                    <a:lnTo>
                      <a:pt x="3503207" y="0"/>
                    </a:lnTo>
                    <a:lnTo>
                      <a:pt x="2044160" y="1540655"/>
                    </a:lnTo>
                    <a:lnTo>
                      <a:pt x="0" y="1540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7D7D7"/>
                  </a:gs>
                  <a:gs pos="100000">
                    <a:srgbClr val="E6E6E6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9799998" lon="0" rev="0"/>
                </a:camera>
                <a:lightRig rig="contrasting" dir="t">
                  <a:rot lat="0" lon="0" rev="5400000"/>
                </a:lightRig>
              </a:scene3d>
              <a:sp3d extrusionH="635000">
                <a:bevelB w="0" h="0"/>
                <a:extrusionClr>
                  <a:srgbClr val="C5C5C5"/>
                </a:extrusionClr>
              </a:sp3d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梯形 16"/>
              <p:cNvSpPr/>
              <p:nvPr/>
            </p:nvSpPr>
            <p:spPr>
              <a:xfrm>
                <a:off x="2573338" y="3988263"/>
                <a:ext cx="1985962" cy="1539875"/>
              </a:xfrm>
              <a:custGeom>
                <a:avLst/>
                <a:gdLst/>
                <a:ahLst/>
                <a:cxnLst/>
                <a:rect l="l" t="t" r="r" b="b"/>
                <a:pathLst>
                  <a:path w="1986573" h="1540655">
                    <a:moveTo>
                      <a:pt x="1459047" y="0"/>
                    </a:moveTo>
                    <a:lnTo>
                      <a:pt x="1986573" y="0"/>
                    </a:lnTo>
                    <a:lnTo>
                      <a:pt x="1962916" y="1540655"/>
                    </a:lnTo>
                    <a:lnTo>
                      <a:pt x="0" y="1540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9A9A9"/>
                  </a:gs>
                  <a:gs pos="100000">
                    <a:srgbClr val="D7D7D7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9800000" lon="0" rev="0"/>
                </a:camera>
                <a:lightRig rig="contrasting" dir="t"/>
              </a:scene3d>
              <a:sp3d extrusionH="635000">
                <a:bevelB w="0" h="0"/>
                <a:extrusionClr>
                  <a:srgbClr val="949494"/>
                </a:extrusionClr>
              </a:sp3d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梯形 1"/>
              <p:cNvSpPr/>
              <p:nvPr/>
            </p:nvSpPr>
            <p:spPr>
              <a:xfrm>
                <a:off x="5133100" y="3999375"/>
                <a:ext cx="3386838" cy="1540655"/>
              </a:xfrm>
              <a:custGeom>
                <a:avLst/>
                <a:gdLst/>
                <a:ahLst/>
                <a:cxnLst/>
                <a:rect l="l" t="t" r="r" b="b"/>
                <a:pathLst>
                  <a:path w="3386838" h="1540655">
                    <a:moveTo>
                      <a:pt x="0" y="0"/>
                    </a:moveTo>
                    <a:lnTo>
                      <a:pt x="534916" y="0"/>
                    </a:lnTo>
                    <a:lnTo>
                      <a:pt x="3386838" y="1540655"/>
                    </a:lnTo>
                    <a:lnTo>
                      <a:pt x="1544106" y="1540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9A9A9"/>
                  </a:gs>
                  <a:gs pos="100000">
                    <a:srgbClr val="D7D7D7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19800000" lon="0" rev="0"/>
                </a:camera>
                <a:lightRig rig="contrasting" dir="t"/>
              </a:scene3d>
              <a:sp3d extrusionH="635000">
                <a:bevelB w="0" h="0"/>
                <a:extrusionClr>
                  <a:srgbClr val="949494"/>
                </a:extrusionClr>
              </a:sp3d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梯形 16"/>
              <p:cNvSpPr/>
              <p:nvPr/>
            </p:nvSpPr>
            <p:spPr>
              <a:xfrm flipH="1">
                <a:off x="4538092" y="3979863"/>
                <a:ext cx="2135187" cy="1549400"/>
              </a:xfrm>
              <a:custGeom>
                <a:avLst/>
                <a:gdLst>
                  <a:gd name="connsiteX0" fmla="*/ 1459047 w 1986573"/>
                  <a:gd name="connsiteY0" fmla="*/ 0 h 1551300"/>
                  <a:gd name="connsiteX1" fmla="*/ 1986573 w 1986573"/>
                  <a:gd name="connsiteY1" fmla="*/ 0 h 1551300"/>
                  <a:gd name="connsiteX2" fmla="*/ 1973548 w 1986573"/>
                  <a:gd name="connsiteY2" fmla="*/ 1551300 h 1551300"/>
                  <a:gd name="connsiteX3" fmla="*/ 0 w 1986573"/>
                  <a:gd name="connsiteY3" fmla="*/ 1540655 h 1551300"/>
                  <a:gd name="connsiteX4" fmla="*/ 1459047 w 1986573"/>
                  <a:gd name="connsiteY4" fmla="*/ 0 h 1551300"/>
                  <a:gd name="connsiteX0-1" fmla="*/ 1629168 w 2156694"/>
                  <a:gd name="connsiteY0-2" fmla="*/ 0 h 1551300"/>
                  <a:gd name="connsiteX1-3" fmla="*/ 2156694 w 2156694"/>
                  <a:gd name="connsiteY1-4" fmla="*/ 0 h 1551300"/>
                  <a:gd name="connsiteX2-5" fmla="*/ 2143669 w 2156694"/>
                  <a:gd name="connsiteY2-6" fmla="*/ 1551300 h 1551300"/>
                  <a:gd name="connsiteX3-7" fmla="*/ 0 w 2156694"/>
                  <a:gd name="connsiteY3-8" fmla="*/ 1540655 h 1551300"/>
                  <a:gd name="connsiteX4-9" fmla="*/ 1629168 w 2156694"/>
                  <a:gd name="connsiteY4-10" fmla="*/ 0 h 1551300"/>
                  <a:gd name="connsiteX0-11" fmla="*/ 1597271 w 2156694"/>
                  <a:gd name="connsiteY0-12" fmla="*/ 0 h 1551300"/>
                  <a:gd name="connsiteX1-13" fmla="*/ 2156694 w 2156694"/>
                  <a:gd name="connsiteY1-14" fmla="*/ 0 h 1551300"/>
                  <a:gd name="connsiteX2-15" fmla="*/ 2143669 w 2156694"/>
                  <a:gd name="connsiteY2-16" fmla="*/ 1551300 h 1551300"/>
                  <a:gd name="connsiteX3-17" fmla="*/ 0 w 2156694"/>
                  <a:gd name="connsiteY3-18" fmla="*/ 1540655 h 1551300"/>
                  <a:gd name="connsiteX4-19" fmla="*/ 1597271 w 2156694"/>
                  <a:gd name="connsiteY4-20" fmla="*/ 0 h 1551300"/>
                  <a:gd name="connsiteX0-21" fmla="*/ 1597271 w 2156694"/>
                  <a:gd name="connsiteY0-22" fmla="*/ 0 h 1551300"/>
                  <a:gd name="connsiteX1-23" fmla="*/ 2156694 w 2156694"/>
                  <a:gd name="connsiteY1-24" fmla="*/ 0 h 1551300"/>
                  <a:gd name="connsiteX2-25" fmla="*/ 2154301 w 2156694"/>
                  <a:gd name="connsiteY2-26" fmla="*/ 1551300 h 1551300"/>
                  <a:gd name="connsiteX3-27" fmla="*/ 0 w 2156694"/>
                  <a:gd name="connsiteY3-28" fmla="*/ 1540655 h 1551300"/>
                  <a:gd name="connsiteX4-29" fmla="*/ 1597271 w 2156694"/>
                  <a:gd name="connsiteY4-30" fmla="*/ 0 h 1551300"/>
                  <a:gd name="connsiteX0-31" fmla="*/ 1565373 w 2156694"/>
                  <a:gd name="connsiteY0-32" fmla="*/ 0 h 1551300"/>
                  <a:gd name="connsiteX1-33" fmla="*/ 2156694 w 2156694"/>
                  <a:gd name="connsiteY1-34" fmla="*/ 0 h 1551300"/>
                  <a:gd name="connsiteX2-35" fmla="*/ 2154301 w 2156694"/>
                  <a:gd name="connsiteY2-36" fmla="*/ 1551300 h 1551300"/>
                  <a:gd name="connsiteX3-37" fmla="*/ 0 w 2156694"/>
                  <a:gd name="connsiteY3-38" fmla="*/ 1540655 h 1551300"/>
                  <a:gd name="connsiteX4-39" fmla="*/ 1565373 w 2156694"/>
                  <a:gd name="connsiteY4-40" fmla="*/ 0 h 1551300"/>
                  <a:gd name="connsiteX0-41" fmla="*/ 1544108 w 2135429"/>
                  <a:gd name="connsiteY0-42" fmla="*/ 0 h 1551300"/>
                  <a:gd name="connsiteX1-43" fmla="*/ 2135429 w 2135429"/>
                  <a:gd name="connsiteY1-44" fmla="*/ 0 h 1551300"/>
                  <a:gd name="connsiteX2-45" fmla="*/ 2133036 w 2135429"/>
                  <a:gd name="connsiteY2-46" fmla="*/ 1551300 h 1551300"/>
                  <a:gd name="connsiteX3-47" fmla="*/ 0 w 2135429"/>
                  <a:gd name="connsiteY3-48" fmla="*/ 1551299 h 1551300"/>
                  <a:gd name="connsiteX4-49" fmla="*/ 1544108 w 2135429"/>
                  <a:gd name="connsiteY4-50" fmla="*/ 0 h 1551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35429" h="1551300">
                    <a:moveTo>
                      <a:pt x="1544108" y="0"/>
                    </a:moveTo>
                    <a:lnTo>
                      <a:pt x="2135429" y="0"/>
                    </a:lnTo>
                    <a:cubicBezTo>
                      <a:pt x="2134631" y="517100"/>
                      <a:pt x="2133834" y="1034200"/>
                      <a:pt x="2133036" y="1551300"/>
                    </a:cubicBezTo>
                    <a:lnTo>
                      <a:pt x="0" y="1551299"/>
                    </a:lnTo>
                    <a:lnTo>
                      <a:pt x="154410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7D7D7"/>
                  </a:gs>
                  <a:gs pos="100000">
                    <a:srgbClr val="E6E6E6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9799998" lon="0" rev="0"/>
                </a:camera>
                <a:lightRig rig="contrasting" dir="t">
                  <a:rot lat="0" lon="0" rev="5400000"/>
                </a:lightRig>
              </a:scene3d>
              <a:sp3d extrusionH="635000">
                <a:bevelB w="0" h="0"/>
                <a:extrusionClr>
                  <a:srgbClr val="C5C5C5"/>
                </a:extrusionClr>
              </a:sp3d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286065" y="5000374"/>
                <a:ext cx="3000309" cy="4618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 smtClean="0">
                    <a:latin typeface="Impact" panose="020B0806030902050204" pitchFamily="34" charset="0"/>
                    <a:ea typeface="微软雅黑" panose="020B0503020204020204" pitchFamily="34" charset="-122"/>
                  </a:rPr>
                  <a:t>贷款需提供的基本资料</a:t>
                </a:r>
                <a:endParaRPr lang="zh-CN" altLang="en-US" sz="2400" b="1" kern="0" dirty="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4953000" y="4394364"/>
              <a:ext cx="1170130" cy="1080120"/>
            </a:xfrm>
            <a:prstGeom prst="ellipse">
              <a:avLst/>
            </a:prstGeom>
            <a:gradFill>
              <a:gsLst>
                <a:gs pos="8000">
                  <a:srgbClr val="2676FF">
                    <a:lumMod val="20000"/>
                    <a:lumOff val="80000"/>
                  </a:srgbClr>
                </a:gs>
                <a:gs pos="100000">
                  <a:srgbClr val="2676FF">
                    <a:lumMod val="75000"/>
                  </a:srgbClr>
                </a:gs>
              </a:gsLst>
              <a:lin ang="5400000" scaled="0"/>
            </a:gradFill>
            <a:ln w="25400" cap="flat" cmpd="sng" algn="ctr">
              <a:solidFill>
                <a:srgbClr val="2676FF"/>
              </a:solidFill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rgbClr val="2676FF">
                  <a:lumMod val="75000"/>
                </a:srgbClr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117943" y="4148311"/>
              <a:ext cx="858095" cy="792088"/>
            </a:xfrm>
            <a:prstGeom prst="ellipse">
              <a:avLst/>
            </a:prstGeom>
            <a:gradFill>
              <a:gsLst>
                <a:gs pos="8000">
                  <a:srgbClr val="2676FF">
                    <a:lumMod val="20000"/>
                    <a:lumOff val="80000"/>
                  </a:srgbClr>
                </a:gs>
                <a:gs pos="100000">
                  <a:srgbClr val="2676FF">
                    <a:lumMod val="75000"/>
                  </a:srgbClr>
                </a:gs>
              </a:gsLst>
              <a:lin ang="5400000" scaled="0"/>
            </a:gradFill>
            <a:ln w="25400" cap="flat" cmpd="sng" algn="ctr">
              <a:solidFill>
                <a:srgbClr val="2676FF"/>
              </a:solidFill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rgbClr val="2676FF">
                  <a:lumMod val="75000"/>
                </a:srgbClr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80792" y="4322356"/>
              <a:ext cx="810264" cy="747936"/>
            </a:xfrm>
            <a:prstGeom prst="ellipse">
              <a:avLst/>
            </a:prstGeom>
            <a:gradFill>
              <a:gsLst>
                <a:gs pos="8000">
                  <a:srgbClr val="2676FF">
                    <a:lumMod val="20000"/>
                    <a:lumOff val="80000"/>
                  </a:srgbClr>
                </a:gs>
                <a:gs pos="100000">
                  <a:srgbClr val="2676FF">
                    <a:lumMod val="75000"/>
                  </a:srgbClr>
                </a:gs>
              </a:gsLst>
              <a:lin ang="5400000" scaled="0"/>
            </a:gradFill>
            <a:ln w="25400" cap="flat" cmpd="sng" algn="ctr">
              <a:solidFill>
                <a:srgbClr val="2676FF"/>
              </a:solidFill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rgbClr val="2676FF">
                  <a:lumMod val="75000"/>
                </a:srgbClr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889104" y="4322356"/>
              <a:ext cx="546061" cy="504056"/>
            </a:xfrm>
            <a:prstGeom prst="ellipse">
              <a:avLst/>
            </a:prstGeom>
            <a:gradFill>
              <a:gsLst>
                <a:gs pos="8000">
                  <a:srgbClr val="2676FF">
                    <a:lumMod val="20000"/>
                    <a:lumOff val="80000"/>
                  </a:srgbClr>
                </a:gs>
                <a:gs pos="100000">
                  <a:srgbClr val="2676FF">
                    <a:lumMod val="75000"/>
                  </a:srgbClr>
                </a:gs>
              </a:gsLst>
              <a:lin ang="5400000" scaled="0"/>
            </a:gradFill>
            <a:ln w="25400" cap="flat" cmpd="sng" algn="ctr">
              <a:solidFill>
                <a:srgbClr val="2676FF"/>
              </a:solidFill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rgbClr val="2676FF">
                  <a:lumMod val="75000"/>
                </a:srgbClr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6761" y="1773238"/>
              <a:ext cx="4447381" cy="620712"/>
            </a:xfrm>
            <a:prstGeom prst="rect">
              <a:avLst/>
            </a:prstGeom>
            <a:gradFill>
              <a:gsLst>
                <a:gs pos="3300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企业资料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28481" y="2378076"/>
              <a:ext cx="4445661" cy="1338956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180000" rIns="180000"/>
            <a:lstStyle/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dirty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营业执照、组织机构代码</a:t>
              </a:r>
              <a:r>
                <a:rPr lang="zh-CN" altLang="en-US" dirty="0" smtClean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证、</a:t>
              </a:r>
              <a:r>
                <a:rPr lang="zh-CN" altLang="en-US" dirty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税务登记证</a:t>
              </a:r>
              <a:r>
                <a:rPr lang="zh-CN" altLang="en-US" dirty="0" smtClean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；</a:t>
              </a:r>
              <a:endParaRPr lang="en-US" altLang="zh-CN" dirty="0">
                <a:solidFill>
                  <a:srgbClr val="000000"/>
                </a:solidFill>
                <a:latin typeface="彩虹楷体" pitchFamily="65" charset="-122"/>
                <a:ea typeface="彩虹楷体" pitchFamily="65" charset="-122"/>
              </a:endParaRP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dirty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公司章程或合伙经营协议</a:t>
              </a:r>
              <a:r>
                <a:rPr lang="zh-CN" altLang="en-US" dirty="0" smtClean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；</a:t>
              </a:r>
              <a:endParaRPr lang="en-US" altLang="zh-CN" dirty="0">
                <a:solidFill>
                  <a:srgbClr val="000000"/>
                </a:solidFill>
                <a:latin typeface="彩虹楷体" pitchFamily="65" charset="-122"/>
                <a:ea typeface="彩虹楷体" pitchFamily="65" charset="-122"/>
              </a:endParaRP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dirty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征信授权书</a:t>
              </a:r>
              <a:r>
                <a:rPr lang="zh-CN" altLang="en-US" dirty="0" smtClean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及</a:t>
              </a:r>
              <a:r>
                <a:rPr lang="zh-CN" altLang="en-US" dirty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房</a:t>
              </a:r>
              <a:r>
                <a:rPr lang="zh-CN" altLang="en-US" dirty="0" smtClean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权属</a:t>
              </a:r>
              <a:r>
                <a:rPr lang="zh-CN" altLang="en-US" dirty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证明</a:t>
              </a:r>
              <a:endParaRPr lang="zh-CN" altLang="en-US" dirty="0">
                <a:solidFill>
                  <a:srgbClr val="000000"/>
                </a:solidFill>
                <a:latin typeface="彩虹楷体" pitchFamily="65" charset="-122"/>
                <a:ea typeface="彩虹楷体" pitchFamily="65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030392" y="1773238"/>
              <a:ext cx="4447381" cy="620712"/>
            </a:xfrm>
            <a:prstGeom prst="rect">
              <a:avLst/>
            </a:prstGeom>
            <a:gradFill>
              <a:gsLst>
                <a:gs pos="3300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企业主资料</a:t>
              </a:r>
              <a:endPara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32110" y="2378076"/>
              <a:ext cx="4445662" cy="1338956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180000" rIns="180000"/>
            <a:lstStyle/>
            <a:p>
              <a:pPr marL="285750" indent="-285750">
                <a:spcAft>
                  <a:spcPts val="0"/>
                </a:spcAft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dirty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身份证</a:t>
              </a:r>
              <a:r>
                <a:rPr lang="zh-CN" altLang="en-US" dirty="0" smtClean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；</a:t>
              </a:r>
              <a:endParaRPr lang="zh-CN" altLang="en-US" dirty="0">
                <a:solidFill>
                  <a:srgbClr val="000000"/>
                </a:solidFill>
                <a:latin typeface="彩虹楷体" pitchFamily="65" charset="-122"/>
                <a:ea typeface="彩虹楷体" pitchFamily="65" charset="-122"/>
              </a:endParaRPr>
            </a:p>
            <a:p>
              <a:pPr marL="285750" indent="-285750">
                <a:spcAft>
                  <a:spcPts val="0"/>
                </a:spcAft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dirty="0" smtClean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婚姻</a:t>
              </a:r>
              <a:r>
                <a:rPr lang="zh-CN" altLang="en-US" dirty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证明材料</a:t>
              </a:r>
              <a:r>
                <a:rPr lang="zh-CN" altLang="en-US" dirty="0" smtClean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；</a:t>
              </a:r>
              <a:endParaRPr lang="en-US" altLang="zh-CN" dirty="0" smtClean="0">
                <a:solidFill>
                  <a:srgbClr val="000000"/>
                </a:solidFill>
                <a:latin typeface="彩虹楷体" pitchFamily="65" charset="-122"/>
                <a:ea typeface="彩虹楷体" pitchFamily="65" charset="-122"/>
              </a:endParaRPr>
            </a:p>
            <a:p>
              <a:pPr marL="285750" indent="-285750">
                <a:spcAft>
                  <a:spcPts val="0"/>
                </a:spcAft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dirty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征</a:t>
              </a:r>
              <a:r>
                <a:rPr lang="zh-CN" altLang="en-US" dirty="0" smtClean="0">
                  <a:solidFill>
                    <a:srgbClr val="000000"/>
                  </a:solidFill>
                  <a:latin typeface="彩虹楷体" pitchFamily="65" charset="-122"/>
                  <a:ea typeface="彩虹楷体" pitchFamily="65" charset="-122"/>
                </a:rPr>
                <a:t>信授权书</a:t>
              </a:r>
              <a:endParaRPr lang="en-US" altLang="zh-CN" dirty="0">
                <a:solidFill>
                  <a:srgbClr val="000000"/>
                </a:solidFill>
                <a:latin typeface="彩虹楷体" pitchFamily="65" charset="-122"/>
                <a:ea typeface="彩虹楷体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19832" y="1219792"/>
            <a:ext cx="8261036" cy="3237242"/>
            <a:chOff x="935856" y="1857877"/>
            <a:chExt cx="8261036" cy="3237242"/>
          </a:xfrm>
        </p:grpSpPr>
        <p:pic>
          <p:nvPicPr>
            <p:cNvPr id="16" name="图片 15" descr="球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103" y="2550061"/>
              <a:ext cx="2744484" cy="2545058"/>
            </a:xfrm>
            <a:prstGeom prst="rect">
              <a:avLst/>
            </a:prstGeom>
          </p:spPr>
        </p:pic>
        <p:pic>
          <p:nvPicPr>
            <p:cNvPr id="19" name="图片 18" descr="球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582" y="3301861"/>
              <a:ext cx="1708310" cy="1584176"/>
            </a:xfrm>
            <a:prstGeom prst="rect">
              <a:avLst/>
            </a:prstGeom>
          </p:spPr>
        </p:pic>
        <p:pic>
          <p:nvPicPr>
            <p:cNvPr id="18" name="图片 17" descr="球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56" y="1932391"/>
              <a:ext cx="2329512" cy="2160240"/>
            </a:xfrm>
            <a:prstGeom prst="rect">
              <a:avLst/>
            </a:prstGeom>
          </p:spPr>
        </p:pic>
        <p:pic>
          <p:nvPicPr>
            <p:cNvPr id="17" name="图片 16" descr="球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392" y="1857877"/>
              <a:ext cx="2016224" cy="1869716"/>
            </a:xfrm>
            <a:prstGeom prst="rect">
              <a:avLst/>
            </a:prstGeom>
          </p:spPr>
        </p:pic>
        <p:sp>
          <p:nvSpPr>
            <p:cNvPr id="6" name="文本框 27"/>
            <p:cNvSpPr txBox="1">
              <a:spLocks noChangeArrowheads="1"/>
            </p:cNvSpPr>
            <p:nvPr/>
          </p:nvSpPr>
          <p:spPr bwMode="auto">
            <a:xfrm>
              <a:off x="1235846" y="2816181"/>
              <a:ext cx="1644226" cy="57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71" tIns="91435" rIns="182871" bIns="914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2000"/>
                </a:spcBef>
              </a:pPr>
              <a:r>
                <a:rPr lang="zh-CN" altLang="en-US" sz="2800" b="1" dirty="0" smtClean="0">
                  <a:solidFill>
                    <a:srgbClr val="E4F7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抵押</a:t>
              </a:r>
              <a:endParaRPr lang="zh-CN" altLang="en-US" sz="2800" b="1" dirty="0">
                <a:solidFill>
                  <a:srgbClr val="E4F7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7"/>
            <p:cNvSpPr txBox="1">
              <a:spLocks noChangeArrowheads="1"/>
            </p:cNvSpPr>
            <p:nvPr/>
          </p:nvSpPr>
          <p:spPr bwMode="auto">
            <a:xfrm>
              <a:off x="5795563" y="2552186"/>
              <a:ext cx="1872206" cy="57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71" tIns="91435" rIns="182871" bIns="914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2000"/>
                </a:spcBef>
              </a:pPr>
              <a:r>
                <a:rPr lang="zh-CN" altLang="en-US" sz="2800" b="1" dirty="0" smtClean="0">
                  <a:solidFill>
                    <a:srgbClr val="E4F7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信用</a:t>
              </a:r>
              <a:endParaRPr lang="zh-CN" altLang="en-US" sz="2800" b="1" dirty="0">
                <a:solidFill>
                  <a:srgbClr val="E4F7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27"/>
            <p:cNvSpPr txBox="1">
              <a:spLocks noChangeArrowheads="1"/>
            </p:cNvSpPr>
            <p:nvPr/>
          </p:nvSpPr>
          <p:spPr bwMode="auto">
            <a:xfrm>
              <a:off x="3491303" y="3622226"/>
              <a:ext cx="2016226" cy="57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71" tIns="91435" rIns="182871" bIns="914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2000"/>
                </a:spcBef>
              </a:pPr>
              <a:r>
                <a:rPr lang="zh-CN" altLang="en-US" sz="2800" b="1" dirty="0" smtClean="0">
                  <a:solidFill>
                    <a:srgbClr val="E4F7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质押</a:t>
              </a:r>
              <a:endParaRPr lang="zh-CN" altLang="en-US" sz="2800" b="1" dirty="0">
                <a:solidFill>
                  <a:srgbClr val="E4F7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7"/>
            <p:cNvSpPr txBox="1">
              <a:spLocks noChangeArrowheads="1"/>
            </p:cNvSpPr>
            <p:nvPr/>
          </p:nvSpPr>
          <p:spPr bwMode="auto">
            <a:xfrm>
              <a:off x="7468700" y="3907151"/>
              <a:ext cx="1728192" cy="57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71" tIns="91435" rIns="182871" bIns="914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2000"/>
                </a:spcBef>
              </a:pPr>
              <a:r>
                <a:rPr lang="zh-CN" altLang="en-US" sz="2800" b="1" dirty="0" smtClean="0">
                  <a:solidFill>
                    <a:srgbClr val="E4F7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保证</a:t>
              </a:r>
              <a:endParaRPr lang="zh-CN" altLang="en-US" sz="2800" b="1" dirty="0">
                <a:solidFill>
                  <a:srgbClr val="E4F7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40"/>
            <a:ext cx="10080000" cy="561761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59792" y="803668"/>
            <a:ext cx="9305372" cy="4182542"/>
            <a:chOff x="142671" y="803668"/>
            <a:chExt cx="9305372" cy="4182542"/>
          </a:xfrm>
        </p:grpSpPr>
        <p:sp>
          <p:nvSpPr>
            <p:cNvPr id="21" name="右箭头 20"/>
            <p:cNvSpPr/>
            <p:nvPr/>
          </p:nvSpPr>
          <p:spPr>
            <a:xfrm>
              <a:off x="1042496" y="1591250"/>
              <a:ext cx="8397742" cy="3394960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组合 5"/>
            <p:cNvGrpSpPr/>
            <p:nvPr/>
          </p:nvGrpSpPr>
          <p:grpSpPr>
            <a:xfrm>
              <a:off x="142671" y="2627628"/>
              <a:ext cx="2974057" cy="1552321"/>
              <a:chOff x="-676002" y="1069180"/>
              <a:chExt cx="2690553" cy="1425573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-676002" y="1069180"/>
                <a:ext cx="2690553" cy="1425573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圆角矩形 4"/>
              <p:cNvSpPr/>
              <p:nvPr/>
            </p:nvSpPr>
            <p:spPr>
              <a:xfrm>
                <a:off x="-603993" y="1138771"/>
                <a:ext cx="2548954" cy="128639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defTabSz="800100">
                  <a:lnSpc>
                    <a:spcPts val="3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latin typeface="楷体_GB2312" pitchFamily="49" charset="-122"/>
                    <a:ea typeface="楷体_GB2312" pitchFamily="49" charset="-122"/>
                  </a:rPr>
                  <a:t>企业：提出贷款</a:t>
                </a:r>
                <a:r>
                  <a:rPr lang="zh-CN" altLang="en-US" sz="2800" b="1" dirty="0" smtClean="0">
                    <a:latin typeface="楷体_GB2312" pitchFamily="49" charset="-122"/>
                    <a:ea typeface="楷体_GB2312" pitchFamily="49" charset="-122"/>
                  </a:rPr>
                  <a:t>申请</a:t>
                </a:r>
                <a:endParaRPr lang="zh-CN" altLang="en-US" sz="2800" b="1" dirty="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25" name="组合 8"/>
            <p:cNvGrpSpPr/>
            <p:nvPr/>
          </p:nvGrpSpPr>
          <p:grpSpPr>
            <a:xfrm>
              <a:off x="3236111" y="2660858"/>
              <a:ext cx="3234951" cy="1443313"/>
              <a:chOff x="2303825" y="1041171"/>
              <a:chExt cx="2014551" cy="1425573"/>
            </a:xfrm>
            <a:solidFill>
              <a:srgbClr val="0066CC"/>
            </a:solidFill>
          </p:grpSpPr>
          <p:sp>
            <p:nvSpPr>
              <p:cNvPr id="26" name="圆角矩形 25"/>
              <p:cNvSpPr/>
              <p:nvPr/>
            </p:nvSpPr>
            <p:spPr>
              <a:xfrm>
                <a:off x="2303825" y="1041171"/>
                <a:ext cx="2014551" cy="1425573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2232385"/>
                  <a:satOff val="13449"/>
                  <a:lumOff val="1078"/>
                  <a:alphaOff val="0"/>
                </a:schemeClr>
              </a:fillRef>
              <a:effectRef idx="3">
                <a:schemeClr val="accent4">
                  <a:hueOff val="-2232385"/>
                  <a:satOff val="13449"/>
                  <a:lumOff val="107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圆角矩形 4"/>
              <p:cNvSpPr/>
              <p:nvPr/>
            </p:nvSpPr>
            <p:spPr>
              <a:xfrm>
                <a:off x="2412249" y="1160696"/>
                <a:ext cx="1890672" cy="122381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latin typeface="楷体_GB2312" pitchFamily="49" charset="-122"/>
                    <a:ea typeface="楷体_GB2312" pitchFamily="49" charset="-122"/>
                  </a:rPr>
                  <a:t>银行：</a:t>
                </a:r>
                <a:r>
                  <a:rPr lang="zh-CN" altLang="en-US" sz="2800" b="1" dirty="0" smtClean="0">
                    <a:latin typeface="楷体_GB2312" pitchFamily="49" charset="-122"/>
                    <a:ea typeface="楷体_GB2312" pitchFamily="49" charset="-122"/>
                  </a:rPr>
                  <a:t>核实企业及抵押物信息，</a:t>
                </a:r>
                <a:r>
                  <a:rPr lang="zh-CN" altLang="en-US" sz="2800" b="1" dirty="0">
                    <a:latin typeface="楷体_GB2312" pitchFamily="49" charset="-122"/>
                    <a:ea typeface="楷体_GB2312" pitchFamily="49" charset="-122"/>
                  </a:rPr>
                  <a:t>贷款申报、审批</a:t>
                </a:r>
                <a:endParaRPr lang="zh-CN" altLang="en-US" sz="2800" b="1" dirty="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28" name="组合 11"/>
            <p:cNvGrpSpPr/>
            <p:nvPr/>
          </p:nvGrpSpPr>
          <p:grpSpPr>
            <a:xfrm>
              <a:off x="6626763" y="2578637"/>
              <a:ext cx="2821280" cy="1525533"/>
              <a:chOff x="4700620" y="1069180"/>
              <a:chExt cx="2014551" cy="1425573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9" name="圆角矩形 28"/>
              <p:cNvSpPr/>
              <p:nvPr/>
            </p:nvSpPr>
            <p:spPr>
              <a:xfrm>
                <a:off x="4700620" y="1069180"/>
                <a:ext cx="2014551" cy="1425573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4464770"/>
                  <a:satOff val="26899"/>
                  <a:lumOff val="2156"/>
                  <a:alphaOff val="0"/>
                </a:schemeClr>
              </a:fillRef>
              <a:effectRef idx="3">
                <a:schemeClr val="accent4"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圆角矩形 4"/>
              <p:cNvSpPr/>
              <p:nvPr/>
            </p:nvSpPr>
            <p:spPr>
              <a:xfrm>
                <a:off x="4770211" y="1138771"/>
                <a:ext cx="1875369" cy="128639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latin typeface="楷体_GB2312" pitchFamily="49" charset="-122"/>
                    <a:ea typeface="楷体_GB2312" pitchFamily="49" charset="-122"/>
                  </a:rPr>
                  <a:t>企业：借款人自主支用，还款</a:t>
                </a:r>
                <a:endParaRPr lang="zh-CN" altLang="en-US" sz="2800" b="1" dirty="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31" name="Rectangle 2"/>
            <p:cNvSpPr txBox="1">
              <a:spLocks noChangeArrowheads="1"/>
            </p:cNvSpPr>
            <p:nvPr/>
          </p:nvSpPr>
          <p:spPr>
            <a:xfrm>
              <a:off x="3107098" y="803668"/>
              <a:ext cx="3431561" cy="736753"/>
            </a:xfrm>
            <a:prstGeom prst="rect">
              <a:avLst/>
            </a:prstGeom>
          </p:spPr>
          <p:txBody>
            <a:bodyPr/>
            <a:lstStyle/>
            <a:p>
              <a:pPr algn="ctr" eaLnBrk="0" hangingPunct="0">
                <a:defRPr/>
              </a:pPr>
              <a:r>
                <a:rPr lang="zh-CN" altLang="en-US" sz="44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华文中宋" pitchFamily="2" charset="-122"/>
                </a:rPr>
                <a:t>办理</a:t>
              </a:r>
              <a:r>
                <a:rPr lang="zh-CN" altLang="en-US" sz="4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华文中宋" pitchFamily="2" charset="-122"/>
                </a:rPr>
                <a:t>流程</a:t>
              </a:r>
              <a:endParaRPr lang="zh-CN" altLang="en-US" sz="4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华文中宋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" y="-1036"/>
            <a:ext cx="10080000" cy="5617611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1007864" y="648047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96675" y="1486359"/>
            <a:ext cx="7551901" cy="2770514"/>
            <a:chOff x="749831" y="2563812"/>
            <a:chExt cx="7551901" cy="2770514"/>
          </a:xfrm>
        </p:grpSpPr>
        <p:grpSp>
          <p:nvGrpSpPr>
            <p:cNvPr id="4" name="组合 3"/>
            <p:cNvGrpSpPr/>
            <p:nvPr/>
          </p:nvGrpSpPr>
          <p:grpSpPr bwMode="auto">
            <a:xfrm>
              <a:off x="757238" y="2563812"/>
              <a:ext cx="7542212" cy="1836738"/>
              <a:chOff x="757238" y="2563812"/>
              <a:chExt cx="7542212" cy="1836739"/>
            </a:xfrm>
          </p:grpSpPr>
          <p:grpSp>
            <p:nvGrpSpPr>
              <p:cNvPr id="9" name="Group 3"/>
              <p:cNvGrpSpPr/>
              <p:nvPr/>
            </p:nvGrpSpPr>
            <p:grpSpPr bwMode="auto">
              <a:xfrm>
                <a:off x="757238" y="2563813"/>
                <a:ext cx="2541588" cy="755651"/>
                <a:chOff x="0" y="0"/>
                <a:chExt cx="1440" cy="448"/>
              </a:xfrm>
            </p:grpSpPr>
            <p:sp>
              <p:nvSpPr>
                <p:cNvPr id="17" name="Freeform 4"/>
                <p:cNvSpPr/>
                <p:nvPr/>
              </p:nvSpPr>
              <p:spPr bwMode="auto">
                <a:xfrm>
                  <a:off x="85" y="258"/>
                  <a:ext cx="1270" cy="190"/>
                </a:xfrm>
                <a:custGeom>
                  <a:avLst/>
                  <a:gdLst>
                    <a:gd name="T0" fmla="*/ 681068 w 1120"/>
                    <a:gd name="T1" fmla="*/ 2 h 252"/>
                    <a:gd name="T2" fmla="*/ 678048 w 1120"/>
                    <a:gd name="T3" fmla="*/ 2 h 252"/>
                    <a:gd name="T4" fmla="*/ 668212 w 1120"/>
                    <a:gd name="T5" fmla="*/ 2 h 252"/>
                    <a:gd name="T6" fmla="*/ 653110 w 1120"/>
                    <a:gd name="T7" fmla="*/ 2 h 252"/>
                    <a:gd name="T8" fmla="*/ 631394 w 1120"/>
                    <a:gd name="T9" fmla="*/ 2 h 252"/>
                    <a:gd name="T10" fmla="*/ 603420 w 1120"/>
                    <a:gd name="T11" fmla="*/ 2 h 252"/>
                    <a:gd name="T12" fmla="*/ 570764 w 1120"/>
                    <a:gd name="T13" fmla="*/ 2 h 252"/>
                    <a:gd name="T14" fmla="*/ 532614 w 1120"/>
                    <a:gd name="T15" fmla="*/ 2 h 252"/>
                    <a:gd name="T16" fmla="*/ 489689 w 1120"/>
                    <a:gd name="T17" fmla="*/ 2 h 252"/>
                    <a:gd name="T18" fmla="*/ 444122 w 1120"/>
                    <a:gd name="T19" fmla="*/ 2 h 252"/>
                    <a:gd name="T20" fmla="*/ 392761 w 1120"/>
                    <a:gd name="T21" fmla="*/ 2 h 252"/>
                    <a:gd name="T22" fmla="*/ 337377 w 1120"/>
                    <a:gd name="T23" fmla="*/ 2 h 252"/>
                    <a:gd name="T24" fmla="*/ 282979 w 1120"/>
                    <a:gd name="T25" fmla="*/ 2 h 252"/>
                    <a:gd name="T26" fmla="*/ 232947 w 1120"/>
                    <a:gd name="T27" fmla="*/ 2 h 252"/>
                    <a:gd name="T28" fmla="*/ 187038 w 1120"/>
                    <a:gd name="T29" fmla="*/ 2 h 252"/>
                    <a:gd name="T30" fmla="*/ 144676 w 1120"/>
                    <a:gd name="T31" fmla="*/ 2 h 252"/>
                    <a:gd name="T32" fmla="*/ 108668 w 1120"/>
                    <a:gd name="T33" fmla="*/ 2 h 252"/>
                    <a:gd name="T34" fmla="*/ 77128 w 1120"/>
                    <a:gd name="T35" fmla="*/ 2 h 252"/>
                    <a:gd name="T36" fmla="*/ 49344 w 1120"/>
                    <a:gd name="T37" fmla="*/ 2 h 252"/>
                    <a:gd name="T38" fmla="*/ 28218 w 1120"/>
                    <a:gd name="T39" fmla="*/ 2 h 252"/>
                    <a:gd name="T40" fmla="*/ 11750 w 1120"/>
                    <a:gd name="T41" fmla="*/ 2 h 252"/>
                    <a:gd name="T42" fmla="*/ 3343 w 1120"/>
                    <a:gd name="T43" fmla="*/ 2 h 252"/>
                    <a:gd name="T44" fmla="*/ 0 w 1120"/>
                    <a:gd name="T45" fmla="*/ 2 h 252"/>
                    <a:gd name="T46" fmla="*/ 0 w 1120"/>
                    <a:gd name="T47" fmla="*/ 2 h 252"/>
                    <a:gd name="T48" fmla="*/ 340198 w 1120"/>
                    <a:gd name="T49" fmla="*/ 0 h 252"/>
                    <a:gd name="T50" fmla="*/ 681068 w 1120"/>
                    <a:gd name="T51" fmla="*/ 2 h 252"/>
                    <a:gd name="T52" fmla="*/ 681068 w 1120"/>
                    <a:gd name="T53" fmla="*/ 2 h 2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20"/>
                    <a:gd name="T82" fmla="*/ 0 h 252"/>
                    <a:gd name="T83" fmla="*/ 1120 w 1120"/>
                    <a:gd name="T84" fmla="*/ 252 h 2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0" cy="3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92CDED"/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第一部分</a:t>
                  </a:r>
                  <a:endPara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V="1">
                <a:off x="3548063" y="3103563"/>
                <a:ext cx="4751387" cy="0"/>
              </a:xfrm>
              <a:prstGeom prst="line">
                <a:avLst/>
              </a:prstGeom>
              <a:noFill/>
              <a:ln w="38100" cap="rnd">
                <a:solidFill>
                  <a:srgbClr val="969696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4811543" y="2563812"/>
                <a:ext cx="182614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/>
                <a:r>
                  <a:rPr lang="zh-CN" altLang="en-US" sz="3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信用快贷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Group 12"/>
              <p:cNvGrpSpPr/>
              <p:nvPr/>
            </p:nvGrpSpPr>
            <p:grpSpPr bwMode="auto">
              <a:xfrm>
                <a:off x="771525" y="3643313"/>
                <a:ext cx="2541588" cy="757238"/>
                <a:chOff x="0" y="0"/>
                <a:chExt cx="1440" cy="448"/>
              </a:xfrm>
            </p:grpSpPr>
            <p:sp>
              <p:nvSpPr>
                <p:cNvPr id="15" name="Freeform 10"/>
                <p:cNvSpPr/>
                <p:nvPr/>
              </p:nvSpPr>
              <p:spPr bwMode="auto">
                <a:xfrm>
                  <a:off x="85" y="258"/>
                  <a:ext cx="1270" cy="190"/>
                </a:xfrm>
                <a:custGeom>
                  <a:avLst/>
                  <a:gdLst>
                    <a:gd name="T0" fmla="*/ 681068 w 1120"/>
                    <a:gd name="T1" fmla="*/ 2 h 252"/>
                    <a:gd name="T2" fmla="*/ 678048 w 1120"/>
                    <a:gd name="T3" fmla="*/ 2 h 252"/>
                    <a:gd name="T4" fmla="*/ 668212 w 1120"/>
                    <a:gd name="T5" fmla="*/ 2 h 252"/>
                    <a:gd name="T6" fmla="*/ 653110 w 1120"/>
                    <a:gd name="T7" fmla="*/ 2 h 252"/>
                    <a:gd name="T8" fmla="*/ 631394 w 1120"/>
                    <a:gd name="T9" fmla="*/ 2 h 252"/>
                    <a:gd name="T10" fmla="*/ 603420 w 1120"/>
                    <a:gd name="T11" fmla="*/ 2 h 252"/>
                    <a:gd name="T12" fmla="*/ 570764 w 1120"/>
                    <a:gd name="T13" fmla="*/ 2 h 252"/>
                    <a:gd name="T14" fmla="*/ 532614 w 1120"/>
                    <a:gd name="T15" fmla="*/ 2 h 252"/>
                    <a:gd name="T16" fmla="*/ 489689 w 1120"/>
                    <a:gd name="T17" fmla="*/ 2 h 252"/>
                    <a:gd name="T18" fmla="*/ 444122 w 1120"/>
                    <a:gd name="T19" fmla="*/ 2 h 252"/>
                    <a:gd name="T20" fmla="*/ 392761 w 1120"/>
                    <a:gd name="T21" fmla="*/ 2 h 252"/>
                    <a:gd name="T22" fmla="*/ 337377 w 1120"/>
                    <a:gd name="T23" fmla="*/ 2 h 252"/>
                    <a:gd name="T24" fmla="*/ 282979 w 1120"/>
                    <a:gd name="T25" fmla="*/ 2 h 252"/>
                    <a:gd name="T26" fmla="*/ 232947 w 1120"/>
                    <a:gd name="T27" fmla="*/ 2 h 252"/>
                    <a:gd name="T28" fmla="*/ 187038 w 1120"/>
                    <a:gd name="T29" fmla="*/ 2 h 252"/>
                    <a:gd name="T30" fmla="*/ 144676 w 1120"/>
                    <a:gd name="T31" fmla="*/ 2 h 252"/>
                    <a:gd name="T32" fmla="*/ 108668 w 1120"/>
                    <a:gd name="T33" fmla="*/ 2 h 252"/>
                    <a:gd name="T34" fmla="*/ 77128 w 1120"/>
                    <a:gd name="T35" fmla="*/ 2 h 252"/>
                    <a:gd name="T36" fmla="*/ 49344 w 1120"/>
                    <a:gd name="T37" fmla="*/ 2 h 252"/>
                    <a:gd name="T38" fmla="*/ 28218 w 1120"/>
                    <a:gd name="T39" fmla="*/ 2 h 252"/>
                    <a:gd name="T40" fmla="*/ 11750 w 1120"/>
                    <a:gd name="T41" fmla="*/ 2 h 252"/>
                    <a:gd name="T42" fmla="*/ 3343 w 1120"/>
                    <a:gd name="T43" fmla="*/ 2 h 252"/>
                    <a:gd name="T44" fmla="*/ 0 w 1120"/>
                    <a:gd name="T45" fmla="*/ 2 h 252"/>
                    <a:gd name="T46" fmla="*/ 0 w 1120"/>
                    <a:gd name="T47" fmla="*/ 2 h 252"/>
                    <a:gd name="T48" fmla="*/ 340198 w 1120"/>
                    <a:gd name="T49" fmla="*/ 0 h 252"/>
                    <a:gd name="T50" fmla="*/ 681068 w 1120"/>
                    <a:gd name="T51" fmla="*/ 2 h 252"/>
                    <a:gd name="T52" fmla="*/ 681068 w 1120"/>
                    <a:gd name="T53" fmla="*/ 2 h 2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20"/>
                    <a:gd name="T82" fmla="*/ 0 h 252"/>
                    <a:gd name="T83" fmla="*/ 1120 w 1120"/>
                    <a:gd name="T84" fmla="*/ 252 h 2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0" cy="3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98CFED"/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第二部分</a:t>
                  </a:r>
                  <a:endPara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 flipV="1">
                <a:off x="3548063" y="4151868"/>
                <a:ext cx="4751387" cy="1588"/>
              </a:xfrm>
              <a:prstGeom prst="line">
                <a:avLst/>
              </a:prstGeom>
              <a:noFill/>
              <a:ln w="38100" cap="rnd">
                <a:solidFill>
                  <a:srgbClr val="969696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4" name="Text Box 21"/>
              <p:cNvSpPr txBox="1">
                <a:spLocks noChangeArrowheads="1"/>
              </p:cNvSpPr>
              <p:nvPr/>
            </p:nvSpPr>
            <p:spPr bwMode="auto">
              <a:xfrm>
                <a:off x="4525963" y="3503796"/>
                <a:ext cx="24225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云税贷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Freeform 10"/>
            <p:cNvSpPr/>
            <p:nvPr/>
          </p:nvSpPr>
          <p:spPr bwMode="auto">
            <a:xfrm>
              <a:off x="899855" y="5013176"/>
              <a:ext cx="2241539" cy="321150"/>
            </a:xfrm>
            <a:custGeom>
              <a:avLst/>
              <a:gdLst>
                <a:gd name="T0" fmla="*/ 681068 w 1120"/>
                <a:gd name="T1" fmla="*/ 2 h 252"/>
                <a:gd name="T2" fmla="*/ 678048 w 1120"/>
                <a:gd name="T3" fmla="*/ 2 h 252"/>
                <a:gd name="T4" fmla="*/ 668212 w 1120"/>
                <a:gd name="T5" fmla="*/ 2 h 252"/>
                <a:gd name="T6" fmla="*/ 653110 w 1120"/>
                <a:gd name="T7" fmla="*/ 2 h 252"/>
                <a:gd name="T8" fmla="*/ 631394 w 1120"/>
                <a:gd name="T9" fmla="*/ 2 h 252"/>
                <a:gd name="T10" fmla="*/ 603420 w 1120"/>
                <a:gd name="T11" fmla="*/ 2 h 252"/>
                <a:gd name="T12" fmla="*/ 570764 w 1120"/>
                <a:gd name="T13" fmla="*/ 2 h 252"/>
                <a:gd name="T14" fmla="*/ 532614 w 1120"/>
                <a:gd name="T15" fmla="*/ 2 h 252"/>
                <a:gd name="T16" fmla="*/ 489689 w 1120"/>
                <a:gd name="T17" fmla="*/ 2 h 252"/>
                <a:gd name="T18" fmla="*/ 444122 w 1120"/>
                <a:gd name="T19" fmla="*/ 2 h 252"/>
                <a:gd name="T20" fmla="*/ 392761 w 1120"/>
                <a:gd name="T21" fmla="*/ 2 h 252"/>
                <a:gd name="T22" fmla="*/ 337377 w 1120"/>
                <a:gd name="T23" fmla="*/ 2 h 252"/>
                <a:gd name="T24" fmla="*/ 282979 w 1120"/>
                <a:gd name="T25" fmla="*/ 2 h 252"/>
                <a:gd name="T26" fmla="*/ 232947 w 1120"/>
                <a:gd name="T27" fmla="*/ 2 h 252"/>
                <a:gd name="T28" fmla="*/ 187038 w 1120"/>
                <a:gd name="T29" fmla="*/ 2 h 252"/>
                <a:gd name="T30" fmla="*/ 144676 w 1120"/>
                <a:gd name="T31" fmla="*/ 2 h 252"/>
                <a:gd name="T32" fmla="*/ 108668 w 1120"/>
                <a:gd name="T33" fmla="*/ 2 h 252"/>
                <a:gd name="T34" fmla="*/ 77128 w 1120"/>
                <a:gd name="T35" fmla="*/ 2 h 252"/>
                <a:gd name="T36" fmla="*/ 49344 w 1120"/>
                <a:gd name="T37" fmla="*/ 2 h 252"/>
                <a:gd name="T38" fmla="*/ 28218 w 1120"/>
                <a:gd name="T39" fmla="*/ 2 h 252"/>
                <a:gd name="T40" fmla="*/ 11750 w 1120"/>
                <a:gd name="T41" fmla="*/ 2 h 252"/>
                <a:gd name="T42" fmla="*/ 3343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340198 w 1120"/>
                <a:gd name="T49" fmla="*/ 0 h 252"/>
                <a:gd name="T50" fmla="*/ 681068 w 1120"/>
                <a:gd name="T51" fmla="*/ 2 h 252"/>
                <a:gd name="T52" fmla="*/ 681068 w 1120"/>
                <a:gd name="T53" fmla="*/ 2 h 2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0"/>
                <a:gd name="T82" fmla="*/ 0 h 252"/>
                <a:gd name="T83" fmla="*/ 1120 w 1120"/>
                <a:gd name="T84" fmla="*/ 252 h 2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749831" y="4581128"/>
              <a:ext cx="2541588" cy="6642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4499992" y="4511907"/>
              <a:ext cx="2422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抵押快贷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3550345" y="5159979"/>
              <a:ext cx="4751387" cy="1588"/>
            </a:xfrm>
            <a:prstGeom prst="line">
              <a:avLst/>
            </a:prstGeom>
            <a:noFill/>
            <a:ln w="38100" cap="rnd">
              <a:solidFill>
                <a:srgbClr val="969696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96675" y="1486359"/>
            <a:ext cx="7551901" cy="2770514"/>
            <a:chOff x="749831" y="2563812"/>
            <a:chExt cx="7551901" cy="2770514"/>
          </a:xfrm>
        </p:grpSpPr>
        <p:grpSp>
          <p:nvGrpSpPr>
            <p:cNvPr id="4" name="组合 3"/>
            <p:cNvGrpSpPr/>
            <p:nvPr/>
          </p:nvGrpSpPr>
          <p:grpSpPr bwMode="auto">
            <a:xfrm>
              <a:off x="757238" y="2563812"/>
              <a:ext cx="7542212" cy="1836738"/>
              <a:chOff x="757238" y="2563812"/>
              <a:chExt cx="7542212" cy="1836739"/>
            </a:xfrm>
          </p:grpSpPr>
          <p:grpSp>
            <p:nvGrpSpPr>
              <p:cNvPr id="9" name="Group 3"/>
              <p:cNvGrpSpPr/>
              <p:nvPr/>
            </p:nvGrpSpPr>
            <p:grpSpPr bwMode="auto">
              <a:xfrm>
                <a:off x="757238" y="2563813"/>
                <a:ext cx="2541588" cy="755651"/>
                <a:chOff x="0" y="0"/>
                <a:chExt cx="1440" cy="448"/>
              </a:xfrm>
            </p:grpSpPr>
            <p:sp>
              <p:nvSpPr>
                <p:cNvPr id="17" name="Freeform 4"/>
                <p:cNvSpPr/>
                <p:nvPr/>
              </p:nvSpPr>
              <p:spPr bwMode="auto">
                <a:xfrm>
                  <a:off x="85" y="258"/>
                  <a:ext cx="1270" cy="190"/>
                </a:xfrm>
                <a:custGeom>
                  <a:avLst/>
                  <a:gdLst>
                    <a:gd name="T0" fmla="*/ 681068 w 1120"/>
                    <a:gd name="T1" fmla="*/ 2 h 252"/>
                    <a:gd name="T2" fmla="*/ 678048 w 1120"/>
                    <a:gd name="T3" fmla="*/ 2 h 252"/>
                    <a:gd name="T4" fmla="*/ 668212 w 1120"/>
                    <a:gd name="T5" fmla="*/ 2 h 252"/>
                    <a:gd name="T6" fmla="*/ 653110 w 1120"/>
                    <a:gd name="T7" fmla="*/ 2 h 252"/>
                    <a:gd name="T8" fmla="*/ 631394 w 1120"/>
                    <a:gd name="T9" fmla="*/ 2 h 252"/>
                    <a:gd name="T10" fmla="*/ 603420 w 1120"/>
                    <a:gd name="T11" fmla="*/ 2 h 252"/>
                    <a:gd name="T12" fmla="*/ 570764 w 1120"/>
                    <a:gd name="T13" fmla="*/ 2 h 252"/>
                    <a:gd name="T14" fmla="*/ 532614 w 1120"/>
                    <a:gd name="T15" fmla="*/ 2 h 252"/>
                    <a:gd name="T16" fmla="*/ 489689 w 1120"/>
                    <a:gd name="T17" fmla="*/ 2 h 252"/>
                    <a:gd name="T18" fmla="*/ 444122 w 1120"/>
                    <a:gd name="T19" fmla="*/ 2 h 252"/>
                    <a:gd name="T20" fmla="*/ 392761 w 1120"/>
                    <a:gd name="T21" fmla="*/ 2 h 252"/>
                    <a:gd name="T22" fmla="*/ 337377 w 1120"/>
                    <a:gd name="T23" fmla="*/ 2 h 252"/>
                    <a:gd name="T24" fmla="*/ 282979 w 1120"/>
                    <a:gd name="T25" fmla="*/ 2 h 252"/>
                    <a:gd name="T26" fmla="*/ 232947 w 1120"/>
                    <a:gd name="T27" fmla="*/ 2 h 252"/>
                    <a:gd name="T28" fmla="*/ 187038 w 1120"/>
                    <a:gd name="T29" fmla="*/ 2 h 252"/>
                    <a:gd name="T30" fmla="*/ 144676 w 1120"/>
                    <a:gd name="T31" fmla="*/ 2 h 252"/>
                    <a:gd name="T32" fmla="*/ 108668 w 1120"/>
                    <a:gd name="T33" fmla="*/ 2 h 252"/>
                    <a:gd name="T34" fmla="*/ 77128 w 1120"/>
                    <a:gd name="T35" fmla="*/ 2 h 252"/>
                    <a:gd name="T36" fmla="*/ 49344 w 1120"/>
                    <a:gd name="T37" fmla="*/ 2 h 252"/>
                    <a:gd name="T38" fmla="*/ 28218 w 1120"/>
                    <a:gd name="T39" fmla="*/ 2 h 252"/>
                    <a:gd name="T40" fmla="*/ 11750 w 1120"/>
                    <a:gd name="T41" fmla="*/ 2 h 252"/>
                    <a:gd name="T42" fmla="*/ 3343 w 1120"/>
                    <a:gd name="T43" fmla="*/ 2 h 252"/>
                    <a:gd name="T44" fmla="*/ 0 w 1120"/>
                    <a:gd name="T45" fmla="*/ 2 h 252"/>
                    <a:gd name="T46" fmla="*/ 0 w 1120"/>
                    <a:gd name="T47" fmla="*/ 2 h 252"/>
                    <a:gd name="T48" fmla="*/ 340198 w 1120"/>
                    <a:gd name="T49" fmla="*/ 0 h 252"/>
                    <a:gd name="T50" fmla="*/ 681068 w 1120"/>
                    <a:gd name="T51" fmla="*/ 2 h 252"/>
                    <a:gd name="T52" fmla="*/ 681068 w 1120"/>
                    <a:gd name="T53" fmla="*/ 2 h 2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20"/>
                    <a:gd name="T82" fmla="*/ 0 h 252"/>
                    <a:gd name="T83" fmla="*/ 1120 w 1120"/>
                    <a:gd name="T84" fmla="*/ 252 h 2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0" cy="3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92CDED"/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第一部分</a:t>
                  </a:r>
                  <a:endPara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V="1">
                <a:off x="3548063" y="3103563"/>
                <a:ext cx="4751387" cy="0"/>
              </a:xfrm>
              <a:prstGeom prst="line">
                <a:avLst/>
              </a:prstGeom>
              <a:noFill/>
              <a:ln w="38100" cap="rnd">
                <a:solidFill>
                  <a:srgbClr val="969696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4811543" y="2563812"/>
                <a:ext cx="182614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/>
                <a:r>
                  <a:rPr lang="zh-CN" altLang="en-US" sz="32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信用快贷</a:t>
                </a:r>
                <a:endPara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Group 12"/>
              <p:cNvGrpSpPr/>
              <p:nvPr/>
            </p:nvGrpSpPr>
            <p:grpSpPr bwMode="auto">
              <a:xfrm>
                <a:off x="771525" y="3643313"/>
                <a:ext cx="2541588" cy="757238"/>
                <a:chOff x="0" y="0"/>
                <a:chExt cx="1440" cy="448"/>
              </a:xfrm>
            </p:grpSpPr>
            <p:sp>
              <p:nvSpPr>
                <p:cNvPr id="15" name="Freeform 10"/>
                <p:cNvSpPr/>
                <p:nvPr/>
              </p:nvSpPr>
              <p:spPr bwMode="auto">
                <a:xfrm>
                  <a:off x="85" y="258"/>
                  <a:ext cx="1270" cy="190"/>
                </a:xfrm>
                <a:custGeom>
                  <a:avLst/>
                  <a:gdLst>
                    <a:gd name="T0" fmla="*/ 681068 w 1120"/>
                    <a:gd name="T1" fmla="*/ 2 h 252"/>
                    <a:gd name="T2" fmla="*/ 678048 w 1120"/>
                    <a:gd name="T3" fmla="*/ 2 h 252"/>
                    <a:gd name="T4" fmla="*/ 668212 w 1120"/>
                    <a:gd name="T5" fmla="*/ 2 h 252"/>
                    <a:gd name="T6" fmla="*/ 653110 w 1120"/>
                    <a:gd name="T7" fmla="*/ 2 h 252"/>
                    <a:gd name="T8" fmla="*/ 631394 w 1120"/>
                    <a:gd name="T9" fmla="*/ 2 h 252"/>
                    <a:gd name="T10" fmla="*/ 603420 w 1120"/>
                    <a:gd name="T11" fmla="*/ 2 h 252"/>
                    <a:gd name="T12" fmla="*/ 570764 w 1120"/>
                    <a:gd name="T13" fmla="*/ 2 h 252"/>
                    <a:gd name="T14" fmla="*/ 532614 w 1120"/>
                    <a:gd name="T15" fmla="*/ 2 h 252"/>
                    <a:gd name="T16" fmla="*/ 489689 w 1120"/>
                    <a:gd name="T17" fmla="*/ 2 h 252"/>
                    <a:gd name="T18" fmla="*/ 444122 w 1120"/>
                    <a:gd name="T19" fmla="*/ 2 h 252"/>
                    <a:gd name="T20" fmla="*/ 392761 w 1120"/>
                    <a:gd name="T21" fmla="*/ 2 h 252"/>
                    <a:gd name="T22" fmla="*/ 337377 w 1120"/>
                    <a:gd name="T23" fmla="*/ 2 h 252"/>
                    <a:gd name="T24" fmla="*/ 282979 w 1120"/>
                    <a:gd name="T25" fmla="*/ 2 h 252"/>
                    <a:gd name="T26" fmla="*/ 232947 w 1120"/>
                    <a:gd name="T27" fmla="*/ 2 h 252"/>
                    <a:gd name="T28" fmla="*/ 187038 w 1120"/>
                    <a:gd name="T29" fmla="*/ 2 h 252"/>
                    <a:gd name="T30" fmla="*/ 144676 w 1120"/>
                    <a:gd name="T31" fmla="*/ 2 h 252"/>
                    <a:gd name="T32" fmla="*/ 108668 w 1120"/>
                    <a:gd name="T33" fmla="*/ 2 h 252"/>
                    <a:gd name="T34" fmla="*/ 77128 w 1120"/>
                    <a:gd name="T35" fmla="*/ 2 h 252"/>
                    <a:gd name="T36" fmla="*/ 49344 w 1120"/>
                    <a:gd name="T37" fmla="*/ 2 h 252"/>
                    <a:gd name="T38" fmla="*/ 28218 w 1120"/>
                    <a:gd name="T39" fmla="*/ 2 h 252"/>
                    <a:gd name="T40" fmla="*/ 11750 w 1120"/>
                    <a:gd name="T41" fmla="*/ 2 h 252"/>
                    <a:gd name="T42" fmla="*/ 3343 w 1120"/>
                    <a:gd name="T43" fmla="*/ 2 h 252"/>
                    <a:gd name="T44" fmla="*/ 0 w 1120"/>
                    <a:gd name="T45" fmla="*/ 2 h 252"/>
                    <a:gd name="T46" fmla="*/ 0 w 1120"/>
                    <a:gd name="T47" fmla="*/ 2 h 252"/>
                    <a:gd name="T48" fmla="*/ 340198 w 1120"/>
                    <a:gd name="T49" fmla="*/ 0 h 252"/>
                    <a:gd name="T50" fmla="*/ 681068 w 1120"/>
                    <a:gd name="T51" fmla="*/ 2 h 252"/>
                    <a:gd name="T52" fmla="*/ 681068 w 1120"/>
                    <a:gd name="T53" fmla="*/ 2 h 2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20"/>
                    <a:gd name="T82" fmla="*/ 0 h 252"/>
                    <a:gd name="T83" fmla="*/ 1120 w 1120"/>
                    <a:gd name="T84" fmla="*/ 252 h 2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0" cy="3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98CFED"/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第二部分</a:t>
                  </a:r>
                  <a:endPara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 flipV="1">
                <a:off x="3548063" y="4151868"/>
                <a:ext cx="4751387" cy="1588"/>
              </a:xfrm>
              <a:prstGeom prst="line">
                <a:avLst/>
              </a:prstGeom>
              <a:noFill/>
              <a:ln w="38100" cap="rnd">
                <a:solidFill>
                  <a:srgbClr val="969696"/>
                </a:solidFill>
                <a:prstDash val="sysDot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4" name="Text Box 21"/>
              <p:cNvSpPr txBox="1">
                <a:spLocks noChangeArrowheads="1"/>
              </p:cNvSpPr>
              <p:nvPr/>
            </p:nvSpPr>
            <p:spPr bwMode="auto">
              <a:xfrm>
                <a:off x="4525963" y="3503796"/>
                <a:ext cx="24225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云税贷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Freeform 10"/>
            <p:cNvSpPr/>
            <p:nvPr/>
          </p:nvSpPr>
          <p:spPr bwMode="auto">
            <a:xfrm>
              <a:off x="899855" y="5013176"/>
              <a:ext cx="2241539" cy="321150"/>
            </a:xfrm>
            <a:custGeom>
              <a:avLst/>
              <a:gdLst>
                <a:gd name="T0" fmla="*/ 681068 w 1120"/>
                <a:gd name="T1" fmla="*/ 2 h 252"/>
                <a:gd name="T2" fmla="*/ 678048 w 1120"/>
                <a:gd name="T3" fmla="*/ 2 h 252"/>
                <a:gd name="T4" fmla="*/ 668212 w 1120"/>
                <a:gd name="T5" fmla="*/ 2 h 252"/>
                <a:gd name="T6" fmla="*/ 653110 w 1120"/>
                <a:gd name="T7" fmla="*/ 2 h 252"/>
                <a:gd name="T8" fmla="*/ 631394 w 1120"/>
                <a:gd name="T9" fmla="*/ 2 h 252"/>
                <a:gd name="T10" fmla="*/ 603420 w 1120"/>
                <a:gd name="T11" fmla="*/ 2 h 252"/>
                <a:gd name="T12" fmla="*/ 570764 w 1120"/>
                <a:gd name="T13" fmla="*/ 2 h 252"/>
                <a:gd name="T14" fmla="*/ 532614 w 1120"/>
                <a:gd name="T15" fmla="*/ 2 h 252"/>
                <a:gd name="T16" fmla="*/ 489689 w 1120"/>
                <a:gd name="T17" fmla="*/ 2 h 252"/>
                <a:gd name="T18" fmla="*/ 444122 w 1120"/>
                <a:gd name="T19" fmla="*/ 2 h 252"/>
                <a:gd name="T20" fmla="*/ 392761 w 1120"/>
                <a:gd name="T21" fmla="*/ 2 h 252"/>
                <a:gd name="T22" fmla="*/ 337377 w 1120"/>
                <a:gd name="T23" fmla="*/ 2 h 252"/>
                <a:gd name="T24" fmla="*/ 282979 w 1120"/>
                <a:gd name="T25" fmla="*/ 2 h 252"/>
                <a:gd name="T26" fmla="*/ 232947 w 1120"/>
                <a:gd name="T27" fmla="*/ 2 h 252"/>
                <a:gd name="T28" fmla="*/ 187038 w 1120"/>
                <a:gd name="T29" fmla="*/ 2 h 252"/>
                <a:gd name="T30" fmla="*/ 144676 w 1120"/>
                <a:gd name="T31" fmla="*/ 2 h 252"/>
                <a:gd name="T32" fmla="*/ 108668 w 1120"/>
                <a:gd name="T33" fmla="*/ 2 h 252"/>
                <a:gd name="T34" fmla="*/ 77128 w 1120"/>
                <a:gd name="T35" fmla="*/ 2 h 252"/>
                <a:gd name="T36" fmla="*/ 49344 w 1120"/>
                <a:gd name="T37" fmla="*/ 2 h 252"/>
                <a:gd name="T38" fmla="*/ 28218 w 1120"/>
                <a:gd name="T39" fmla="*/ 2 h 252"/>
                <a:gd name="T40" fmla="*/ 11750 w 1120"/>
                <a:gd name="T41" fmla="*/ 2 h 252"/>
                <a:gd name="T42" fmla="*/ 3343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340198 w 1120"/>
                <a:gd name="T49" fmla="*/ 0 h 252"/>
                <a:gd name="T50" fmla="*/ 681068 w 1120"/>
                <a:gd name="T51" fmla="*/ 2 h 252"/>
                <a:gd name="T52" fmla="*/ 681068 w 1120"/>
                <a:gd name="T53" fmla="*/ 2 h 2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0"/>
                <a:gd name="T82" fmla="*/ 0 h 252"/>
                <a:gd name="T83" fmla="*/ 1120 w 1120"/>
                <a:gd name="T84" fmla="*/ 252 h 2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749831" y="4581128"/>
              <a:ext cx="2541588" cy="6642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4499992" y="4511907"/>
              <a:ext cx="2422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抵押快贷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3550345" y="5159979"/>
              <a:ext cx="4751387" cy="1588"/>
            </a:xfrm>
            <a:prstGeom prst="line">
              <a:avLst/>
            </a:prstGeom>
            <a:noFill/>
            <a:ln w="38100" cap="rnd">
              <a:solidFill>
                <a:srgbClr val="969696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39"/>
            <a:ext cx="10080000" cy="5617611"/>
          </a:xfrm>
          <a:prstGeom prst="rect">
            <a:avLst/>
          </a:prstGeom>
        </p:spPr>
      </p:pic>
      <p:pic>
        <p:nvPicPr>
          <p:cNvPr id="8" name="Picture 3" descr="C:\Users\Thinkpad\Desktop\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23624" r="32608" b="6241"/>
          <a:stretch>
            <a:fillRect/>
          </a:stretch>
        </p:blipFill>
        <p:spPr bwMode="auto">
          <a:xfrm>
            <a:off x="0" y="720055"/>
            <a:ext cx="5112320" cy="452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96096" y="114455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信用</a:t>
            </a:r>
            <a:endParaRPr lang="en-US" altLang="zh-CN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快贷</a:t>
            </a:r>
            <a:endParaRPr lang="zh-CN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28344" y="1080095"/>
            <a:ext cx="410527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“信用快贷”</a:t>
            </a:r>
            <a:r>
              <a:rPr lang="zh-CN" altLang="en-US" sz="28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是</a:t>
            </a:r>
            <a:r>
              <a:rPr lang="zh-CN" altLang="zh-CN" sz="28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建设银行</a:t>
            </a:r>
            <a:r>
              <a:rPr lang="zh-CN" altLang="zh-CN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以小微企业及企业主金融资产、房贷、账户结算、</a:t>
            </a:r>
            <a:r>
              <a:rPr lang="en-US" altLang="zh-CN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POS</a:t>
            </a:r>
            <a:r>
              <a:rPr lang="zh-CN" altLang="zh-CN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交易等数据为依据，通过互联网渠道办理的</a:t>
            </a:r>
            <a:r>
              <a:rPr lang="zh-CN" altLang="zh-CN" sz="2800" b="1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全</a:t>
            </a:r>
            <a:r>
              <a:rPr lang="zh-CN" altLang="zh-CN" sz="2800" b="1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流程</a:t>
            </a:r>
            <a:r>
              <a:rPr lang="zh-CN" altLang="en-US" sz="2800" b="1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线上</a:t>
            </a:r>
            <a:r>
              <a:rPr lang="zh-CN" altLang="zh-CN" sz="2800" b="1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信用</a:t>
            </a:r>
            <a:r>
              <a:rPr lang="zh-CN" altLang="zh-CN" sz="2800" b="1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贷款</a:t>
            </a:r>
            <a:r>
              <a:rPr lang="zh-CN" altLang="zh-CN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业务。</a:t>
            </a:r>
            <a:endParaRPr lang="zh-CN" altLang="zh-CN" sz="2800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>
              <a:defRPr/>
            </a:pPr>
            <a:endParaRPr lang="en-US" altLang="zh-CN" sz="2800" b="1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贷款额度</a:t>
            </a:r>
            <a:r>
              <a:rPr lang="zh-CN" altLang="en-US" sz="28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最高</a:t>
            </a:r>
            <a:r>
              <a:rPr lang="en-US" altLang="zh-CN" sz="2800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200</a:t>
            </a:r>
            <a:r>
              <a:rPr lang="zh-CN" altLang="en-US" sz="2800" dirty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万元</a:t>
            </a:r>
            <a:r>
              <a:rPr lang="en-US" altLang="zh-CN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;</a:t>
            </a:r>
            <a:endParaRPr lang="en-US" altLang="zh-CN" sz="2800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  <a:p>
            <a:pPr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期限最长</a:t>
            </a:r>
            <a:r>
              <a:rPr lang="en-US" altLang="zh-CN" sz="2800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3</a:t>
            </a:r>
            <a:r>
              <a:rPr lang="zh-CN" altLang="en-US" sz="2800" dirty="0" smtClean="0">
                <a:solidFill>
                  <a:srgbClr val="FF0000"/>
                </a:solidFill>
                <a:latin typeface="彩虹粗仿宋" pitchFamily="65" charset="-122"/>
                <a:ea typeface="彩虹粗仿宋" pitchFamily="65" charset="-122"/>
              </a:rPr>
              <a:t>年</a:t>
            </a:r>
            <a:r>
              <a:rPr lang="zh-CN" altLang="en-US" sz="2800" dirty="0">
                <a:solidFill>
                  <a:schemeClr val="bg1"/>
                </a:solidFill>
                <a:latin typeface="彩虹粗仿宋" pitchFamily="65" charset="-122"/>
                <a:ea typeface="彩虹粗仿宋" pitchFamily="65" charset="-122"/>
              </a:rPr>
              <a:t>。</a:t>
            </a:r>
            <a:endParaRPr lang="en-US" altLang="zh-CN" sz="2800" b="1" dirty="0">
              <a:solidFill>
                <a:schemeClr val="bg1"/>
              </a:solidFill>
              <a:latin typeface="彩虹粗仿宋" pitchFamily="65" charset="-122"/>
              <a:ea typeface="彩虹粗仿宋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6072" y="864071"/>
            <a:ext cx="7594600" cy="4262437"/>
            <a:chOff x="750038" y="2292369"/>
            <a:chExt cx="7594600" cy="4262437"/>
          </a:xfrm>
        </p:grpSpPr>
        <p:grpSp>
          <p:nvGrpSpPr>
            <p:cNvPr id="4" name="Group 6"/>
            <p:cNvGrpSpPr/>
            <p:nvPr/>
          </p:nvGrpSpPr>
          <p:grpSpPr bwMode="auto">
            <a:xfrm>
              <a:off x="750038" y="4652981"/>
              <a:ext cx="7594600" cy="1901825"/>
              <a:chOff x="0" y="0"/>
              <a:chExt cx="7595382" cy="1901232"/>
            </a:xfrm>
          </p:grpSpPr>
          <p:sp>
            <p:nvSpPr>
              <p:cNvPr id="40" name="平行四边形 2"/>
              <p:cNvSpPr>
                <a:spLocks noChangeArrowheads="1"/>
              </p:cNvSpPr>
              <p:nvPr/>
            </p:nvSpPr>
            <p:spPr bwMode="auto">
              <a:xfrm rot="747658">
                <a:off x="0" y="0"/>
                <a:ext cx="7595382" cy="1901232"/>
              </a:xfrm>
              <a:custGeom>
                <a:avLst/>
                <a:gdLst>
                  <a:gd name="T0" fmla="*/ 0 w 7595382"/>
                  <a:gd name="T1" fmla="*/ 1901232 h 1901232"/>
                  <a:gd name="T2" fmla="*/ 5150373 w 7595382"/>
                  <a:gd name="T3" fmla="*/ 217677 h 1901232"/>
                  <a:gd name="T4" fmla="*/ 7595382 w 7595382"/>
                  <a:gd name="T5" fmla="*/ 0 h 1901232"/>
                  <a:gd name="T6" fmla="*/ 4968279 w 7595382"/>
                  <a:gd name="T7" fmla="*/ 1901232 h 1901232"/>
                  <a:gd name="T8" fmla="*/ 0 w 7595382"/>
                  <a:gd name="T9" fmla="*/ 1901232 h 1901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5382"/>
                  <a:gd name="T16" fmla="*/ 0 h 1901232"/>
                  <a:gd name="T17" fmla="*/ 7595382 w 7595382"/>
                  <a:gd name="T18" fmla="*/ 1901232 h 1901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5382" h="1901232">
                    <a:moveTo>
                      <a:pt x="0" y="1901232"/>
                    </a:moveTo>
                    <a:lnTo>
                      <a:pt x="5150373" y="217677"/>
                    </a:lnTo>
                    <a:lnTo>
                      <a:pt x="7595382" y="0"/>
                    </a:lnTo>
                    <a:lnTo>
                      <a:pt x="4968279" y="1901232"/>
                    </a:lnTo>
                    <a:lnTo>
                      <a:pt x="0" y="1901232"/>
                    </a:lnTo>
                    <a:close/>
                  </a:path>
                </a:pathLst>
              </a:custGeom>
              <a:solidFill>
                <a:srgbClr val="008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1" name="Group 8"/>
              <p:cNvGrpSpPr/>
              <p:nvPr/>
            </p:nvGrpSpPr>
            <p:grpSpPr bwMode="auto">
              <a:xfrm>
                <a:off x="971898" y="1079028"/>
                <a:ext cx="438150" cy="114300"/>
                <a:chOff x="0" y="0"/>
                <a:chExt cx="438150" cy="114300"/>
              </a:xfrm>
            </p:grpSpPr>
            <p:sp>
              <p:nvSpPr>
                <p:cNvPr id="68" name="同心圆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/>
                </a:p>
              </p:txBody>
            </p:sp>
            <p:sp>
              <p:nvSpPr>
                <p:cNvPr id="69" name="椭圆 5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2" name="Group 11"/>
              <p:cNvGrpSpPr/>
              <p:nvPr/>
            </p:nvGrpSpPr>
            <p:grpSpPr bwMode="auto">
              <a:xfrm>
                <a:off x="2143473" y="1039878"/>
                <a:ext cx="438150" cy="114300"/>
                <a:chOff x="0" y="0"/>
                <a:chExt cx="438150" cy="114300"/>
              </a:xfrm>
            </p:grpSpPr>
            <p:sp>
              <p:nvSpPr>
                <p:cNvPr id="66" name="同心圆 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/>
                </a:p>
              </p:txBody>
            </p:sp>
            <p:sp>
              <p:nvSpPr>
                <p:cNvPr id="67" name="椭圆 61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3" name="Group 14"/>
              <p:cNvGrpSpPr/>
              <p:nvPr/>
            </p:nvGrpSpPr>
            <p:grpSpPr bwMode="auto">
              <a:xfrm>
                <a:off x="2848322" y="1298105"/>
                <a:ext cx="511179" cy="133351"/>
                <a:chOff x="0" y="0"/>
                <a:chExt cx="438150" cy="114300"/>
              </a:xfrm>
            </p:grpSpPr>
            <p:sp>
              <p:nvSpPr>
                <p:cNvPr id="64" name="同心圆 6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/>
                </a:p>
              </p:txBody>
            </p:sp>
            <p:sp>
              <p:nvSpPr>
                <p:cNvPr id="65" name="椭圆 66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4" name="Group 17"/>
              <p:cNvGrpSpPr/>
              <p:nvPr/>
            </p:nvGrpSpPr>
            <p:grpSpPr bwMode="auto">
              <a:xfrm>
                <a:off x="3773954" y="1111842"/>
                <a:ext cx="438150" cy="114300"/>
                <a:chOff x="0" y="0"/>
                <a:chExt cx="438150" cy="114300"/>
              </a:xfrm>
            </p:grpSpPr>
            <p:sp>
              <p:nvSpPr>
                <p:cNvPr id="62" name="同心圆 6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/>
                </a:p>
              </p:txBody>
            </p:sp>
            <p:sp>
              <p:nvSpPr>
                <p:cNvPr id="63" name="椭圆 73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5" name="Group 20"/>
              <p:cNvGrpSpPr/>
              <p:nvPr/>
            </p:nvGrpSpPr>
            <p:grpSpPr bwMode="auto">
              <a:xfrm>
                <a:off x="4578525" y="1474832"/>
                <a:ext cx="661265" cy="172504"/>
                <a:chOff x="0" y="0"/>
                <a:chExt cx="438150" cy="114300"/>
              </a:xfrm>
            </p:grpSpPr>
            <p:sp>
              <p:nvSpPr>
                <p:cNvPr id="60" name="同心圆 7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/>
                </a:p>
              </p:txBody>
            </p:sp>
            <p:sp>
              <p:nvSpPr>
                <p:cNvPr id="61" name="椭圆 77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6" name="Group 23"/>
              <p:cNvGrpSpPr/>
              <p:nvPr/>
            </p:nvGrpSpPr>
            <p:grpSpPr bwMode="auto">
              <a:xfrm>
                <a:off x="5444090" y="760116"/>
                <a:ext cx="438150" cy="114300"/>
                <a:chOff x="0" y="0"/>
                <a:chExt cx="438150" cy="114300"/>
              </a:xfrm>
            </p:grpSpPr>
            <p:sp>
              <p:nvSpPr>
                <p:cNvPr id="58" name="同心圆 7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/>
                </a:p>
              </p:txBody>
            </p:sp>
            <p:sp>
              <p:nvSpPr>
                <p:cNvPr id="59" name="椭圆 80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7" name="Group 26"/>
              <p:cNvGrpSpPr/>
              <p:nvPr/>
            </p:nvGrpSpPr>
            <p:grpSpPr bwMode="auto">
              <a:xfrm>
                <a:off x="6277527" y="978137"/>
                <a:ext cx="438150" cy="114300"/>
                <a:chOff x="0" y="0"/>
                <a:chExt cx="438150" cy="114300"/>
              </a:xfrm>
            </p:grpSpPr>
            <p:sp>
              <p:nvSpPr>
                <p:cNvPr id="56" name="同心圆 8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/>
                </a:p>
              </p:txBody>
            </p:sp>
            <p:sp>
              <p:nvSpPr>
                <p:cNvPr id="57" name="椭圆 83"/>
                <p:cNvSpPr>
                  <a:spLocks noChangeArrowheads="1"/>
                </p:cNvSpPr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solidFill>
                  <a:srgbClr val="005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48" name="直接连接符 15"/>
              <p:cNvCxnSpPr>
                <a:cxnSpLocks noChangeShapeType="1"/>
                <a:stCxn id="68" idx="6"/>
                <a:endCxn id="66" idx="2"/>
              </p:cNvCxnSpPr>
              <p:nvPr/>
            </p:nvCxnSpPr>
            <p:spPr bwMode="auto">
              <a:xfrm flipV="1">
                <a:off x="1410048" y="1097028"/>
                <a:ext cx="733425" cy="39150"/>
              </a:xfrm>
              <a:prstGeom prst="line">
                <a:avLst/>
              </a:prstGeom>
              <a:noFill/>
              <a:ln w="12700" cap="flat" cmpd="sng">
                <a:solidFill>
                  <a:srgbClr val="005374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直接连接符 19"/>
              <p:cNvCxnSpPr>
                <a:cxnSpLocks noChangeShapeType="1"/>
                <a:stCxn id="66" idx="5"/>
                <a:endCxn id="64" idx="1"/>
              </p:cNvCxnSpPr>
              <p:nvPr/>
            </p:nvCxnSpPr>
            <p:spPr bwMode="auto">
              <a:xfrm>
                <a:off x="2517457" y="1137439"/>
                <a:ext cx="405725" cy="180195"/>
              </a:xfrm>
              <a:prstGeom prst="line">
                <a:avLst/>
              </a:prstGeom>
              <a:noFill/>
              <a:ln w="12700" cap="flat" cmpd="sng">
                <a:solidFill>
                  <a:srgbClr val="005374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" name="直接连接符 24"/>
              <p:cNvSpPr>
                <a:spLocks noChangeShapeType="1"/>
              </p:cNvSpPr>
              <p:nvPr/>
            </p:nvSpPr>
            <p:spPr bwMode="auto">
              <a:xfrm flipV="1">
                <a:off x="3281711" y="1209403"/>
                <a:ext cx="556409" cy="108231"/>
              </a:xfrm>
              <a:prstGeom prst="line">
                <a:avLst/>
              </a:prstGeom>
              <a:noFill/>
              <a:ln w="12700" cap="flat" cmpd="sng">
                <a:solidFill>
                  <a:srgbClr val="005374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1" name="直接连接符 26"/>
              <p:cNvSpPr>
                <a:spLocks noChangeShapeType="1"/>
              </p:cNvSpPr>
              <p:nvPr/>
            </p:nvSpPr>
            <p:spPr bwMode="auto">
              <a:xfrm>
                <a:off x="4147938" y="1209403"/>
                <a:ext cx="638588" cy="307079"/>
              </a:xfrm>
              <a:prstGeom prst="line">
                <a:avLst/>
              </a:prstGeom>
              <a:noFill/>
              <a:ln w="12700" cap="flat" cmpd="sng">
                <a:solidFill>
                  <a:srgbClr val="005374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cxnSp>
            <p:nvCxnSpPr>
              <p:cNvPr id="52" name="直接连接符 29"/>
              <p:cNvCxnSpPr>
                <a:cxnSpLocks noChangeShapeType="1"/>
                <a:stCxn id="60" idx="7"/>
                <a:endCxn id="56" idx="3"/>
              </p:cNvCxnSpPr>
              <p:nvPr/>
            </p:nvCxnSpPr>
            <p:spPr bwMode="auto">
              <a:xfrm flipV="1">
                <a:off x="5142950" y="1075698"/>
                <a:ext cx="1198743" cy="424397"/>
              </a:xfrm>
              <a:prstGeom prst="line">
                <a:avLst/>
              </a:prstGeom>
              <a:noFill/>
              <a:ln w="12700" cap="flat" cmpd="sng">
                <a:solidFill>
                  <a:srgbClr val="005374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直接连接符 32"/>
              <p:cNvCxnSpPr>
                <a:cxnSpLocks noChangeShapeType="1"/>
                <a:stCxn id="56" idx="1"/>
                <a:endCxn id="58" idx="5"/>
              </p:cNvCxnSpPr>
              <p:nvPr/>
            </p:nvCxnSpPr>
            <p:spPr bwMode="auto">
              <a:xfrm flipH="1" flipV="1">
                <a:off x="5818074" y="857677"/>
                <a:ext cx="523619" cy="137199"/>
              </a:xfrm>
              <a:prstGeom prst="line">
                <a:avLst/>
              </a:prstGeom>
              <a:noFill/>
              <a:ln w="12700" cap="flat" cmpd="sng">
                <a:solidFill>
                  <a:srgbClr val="005374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直接连接符 34"/>
              <p:cNvCxnSpPr>
                <a:cxnSpLocks noChangeShapeType="1"/>
                <a:stCxn id="62" idx="6"/>
                <a:endCxn id="56" idx="2"/>
              </p:cNvCxnSpPr>
              <p:nvPr/>
            </p:nvCxnSpPr>
            <p:spPr bwMode="auto">
              <a:xfrm flipV="1">
                <a:off x="4212104" y="1035287"/>
                <a:ext cx="2065423" cy="133705"/>
              </a:xfrm>
              <a:prstGeom prst="line">
                <a:avLst/>
              </a:prstGeom>
              <a:noFill/>
              <a:ln w="12700" cap="flat" cmpd="sng">
                <a:solidFill>
                  <a:srgbClr val="005374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直接连接符 43"/>
              <p:cNvSpPr>
                <a:spLocks noChangeShapeType="1"/>
              </p:cNvSpPr>
              <p:nvPr/>
            </p:nvSpPr>
            <p:spPr bwMode="auto">
              <a:xfrm flipV="1">
                <a:off x="5017696" y="868889"/>
                <a:ext cx="599098" cy="617155"/>
              </a:xfrm>
              <a:prstGeom prst="line">
                <a:avLst/>
              </a:prstGeom>
              <a:noFill/>
              <a:ln w="12700" cap="flat" cmpd="sng">
                <a:solidFill>
                  <a:srgbClr val="005374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</p:grpSp>
        <p:grpSp>
          <p:nvGrpSpPr>
            <p:cNvPr id="5" name="Group 41"/>
            <p:cNvGrpSpPr/>
            <p:nvPr/>
          </p:nvGrpSpPr>
          <p:grpSpPr bwMode="auto">
            <a:xfrm>
              <a:off x="2632813" y="4119581"/>
              <a:ext cx="1005403" cy="1614488"/>
              <a:chOff x="0" y="0"/>
              <a:chExt cx="1005701" cy="1615444"/>
            </a:xfrm>
          </p:grpSpPr>
          <p:grpSp>
            <p:nvGrpSpPr>
              <p:cNvPr id="36" name="Group 42"/>
              <p:cNvGrpSpPr/>
              <p:nvPr/>
            </p:nvGrpSpPr>
            <p:grpSpPr bwMode="auto">
              <a:xfrm>
                <a:off x="0" y="0"/>
                <a:ext cx="955958" cy="1615444"/>
                <a:chOff x="0" y="0"/>
                <a:chExt cx="955958" cy="1615444"/>
              </a:xfrm>
            </p:grpSpPr>
            <p:sp>
              <p:nvSpPr>
                <p:cNvPr id="38" name="直接连接符 84"/>
                <p:cNvSpPr>
                  <a:spLocks noChangeShapeType="1"/>
                </p:cNvSpPr>
                <p:nvPr/>
              </p:nvSpPr>
              <p:spPr bwMode="auto">
                <a:xfrm flipV="1">
                  <a:off x="478838" y="427444"/>
                  <a:ext cx="1" cy="1188000"/>
                </a:xfrm>
                <a:prstGeom prst="line">
                  <a:avLst/>
                </a:prstGeom>
                <a:noFill/>
                <a:ln w="19050" cap="flat" cmpd="sng">
                  <a:solidFill>
                    <a:srgbClr val="70AD47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39" name="椭圆 9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55958" cy="95595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 cap="flat" cmpd="sng">
                  <a:solidFill>
                    <a:srgbClr val="8ABC1D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" name="矩形 111"/>
              <p:cNvSpPr>
                <a:spLocks noChangeArrowheads="1"/>
              </p:cNvSpPr>
              <p:nvPr/>
            </p:nvSpPr>
            <p:spPr bwMode="auto">
              <a:xfrm>
                <a:off x="0" y="308602"/>
                <a:ext cx="1005701" cy="338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企业结算</a:t>
                </a:r>
                <a:endParaRPr lang="zh-CN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6" name="Group 46"/>
            <p:cNvGrpSpPr/>
            <p:nvPr/>
          </p:nvGrpSpPr>
          <p:grpSpPr bwMode="auto">
            <a:xfrm>
              <a:off x="1439548" y="3802081"/>
              <a:ext cx="1005403" cy="2028825"/>
              <a:chOff x="-37511" y="0"/>
              <a:chExt cx="1003962" cy="2028295"/>
            </a:xfrm>
          </p:grpSpPr>
          <p:grpSp>
            <p:nvGrpSpPr>
              <p:cNvPr id="32" name="Group 47"/>
              <p:cNvGrpSpPr/>
              <p:nvPr/>
            </p:nvGrpSpPr>
            <p:grpSpPr bwMode="auto">
              <a:xfrm>
                <a:off x="0" y="0"/>
                <a:ext cx="928942" cy="2028295"/>
                <a:chOff x="0" y="0"/>
                <a:chExt cx="928942" cy="2028295"/>
              </a:xfrm>
            </p:grpSpPr>
            <p:sp>
              <p:nvSpPr>
                <p:cNvPr id="34" name="直接连接符 12"/>
                <p:cNvSpPr>
                  <a:spLocks noChangeShapeType="1"/>
                </p:cNvSpPr>
                <p:nvPr/>
              </p:nvSpPr>
              <p:spPr bwMode="auto">
                <a:xfrm flipV="1">
                  <a:off x="463138" y="840295"/>
                  <a:ext cx="1" cy="1188000"/>
                </a:xfrm>
                <a:prstGeom prst="line">
                  <a:avLst/>
                </a:prstGeom>
                <a:noFill/>
                <a:ln w="19050" cap="flat" cmpd="sng">
                  <a:solidFill>
                    <a:srgbClr val="005374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35" name="椭圆 9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8942" cy="928942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>
                  <a:solidFill>
                    <a:srgbClr val="005374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矩形 112"/>
              <p:cNvSpPr>
                <a:spLocks noChangeArrowheads="1"/>
              </p:cNvSpPr>
              <p:nvPr/>
            </p:nvSpPr>
            <p:spPr bwMode="auto">
              <a:xfrm>
                <a:off x="-37511" y="296514"/>
                <a:ext cx="1003962" cy="338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企业存款</a:t>
                </a:r>
                <a:endParaRPr lang="zh-CN" altLang="en-US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 bwMode="auto">
            <a:xfrm>
              <a:off x="4256826" y="3659206"/>
              <a:ext cx="1005403" cy="2136775"/>
              <a:chOff x="0" y="0"/>
              <a:chExt cx="1005701" cy="2136663"/>
            </a:xfrm>
          </p:grpSpPr>
          <p:grpSp>
            <p:nvGrpSpPr>
              <p:cNvPr id="28" name="Group 52"/>
              <p:cNvGrpSpPr/>
              <p:nvPr/>
            </p:nvGrpSpPr>
            <p:grpSpPr bwMode="auto">
              <a:xfrm>
                <a:off x="0" y="0"/>
                <a:ext cx="955958" cy="2136663"/>
                <a:chOff x="0" y="0"/>
                <a:chExt cx="955958" cy="2136663"/>
              </a:xfrm>
            </p:grpSpPr>
            <p:sp>
              <p:nvSpPr>
                <p:cNvPr id="30" name="直接连接符 86"/>
                <p:cNvSpPr>
                  <a:spLocks noChangeShapeType="1"/>
                </p:cNvSpPr>
                <p:nvPr/>
              </p:nvSpPr>
              <p:spPr bwMode="auto">
                <a:xfrm flipV="1">
                  <a:off x="482601" y="372663"/>
                  <a:ext cx="1" cy="1764000"/>
                </a:xfrm>
                <a:prstGeom prst="line">
                  <a:avLst/>
                </a:prstGeom>
                <a:noFill/>
                <a:ln w="19050" cap="flat" cmpd="sng">
                  <a:solidFill>
                    <a:srgbClr val="005374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31" name="椭圆 9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55958" cy="955958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>
                  <a:solidFill>
                    <a:srgbClr val="005374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9" name="矩形 113"/>
              <p:cNvSpPr>
                <a:spLocks noChangeArrowheads="1"/>
              </p:cNvSpPr>
              <p:nvPr/>
            </p:nvSpPr>
            <p:spPr bwMode="auto">
              <a:xfrm>
                <a:off x="0" y="308711"/>
                <a:ext cx="1005701" cy="338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信用信息</a:t>
                </a:r>
                <a:endParaRPr lang="zh-CN" altLang="en-US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8" name="Group 56"/>
            <p:cNvGrpSpPr/>
            <p:nvPr/>
          </p:nvGrpSpPr>
          <p:grpSpPr bwMode="auto">
            <a:xfrm>
              <a:off x="6631672" y="2984518"/>
              <a:ext cx="1208243" cy="2698751"/>
              <a:chOff x="-119151" y="-1"/>
              <a:chExt cx="1208600" cy="2699590"/>
            </a:xfrm>
          </p:grpSpPr>
          <p:grpSp>
            <p:nvGrpSpPr>
              <p:cNvPr id="24" name="Group 57"/>
              <p:cNvGrpSpPr/>
              <p:nvPr/>
            </p:nvGrpSpPr>
            <p:grpSpPr bwMode="auto">
              <a:xfrm>
                <a:off x="-119151" y="-1"/>
                <a:ext cx="1208600" cy="2699590"/>
                <a:chOff x="-119151" y="-1"/>
                <a:chExt cx="1208600" cy="2699590"/>
              </a:xfrm>
            </p:grpSpPr>
            <p:sp>
              <p:nvSpPr>
                <p:cNvPr id="26" name="直接连接符 89"/>
                <p:cNvSpPr>
                  <a:spLocks noChangeShapeType="1"/>
                </p:cNvSpPr>
                <p:nvPr/>
              </p:nvSpPr>
              <p:spPr bwMode="auto">
                <a:xfrm flipV="1">
                  <a:off x="495714" y="791589"/>
                  <a:ext cx="1" cy="1908000"/>
                </a:xfrm>
                <a:prstGeom prst="line">
                  <a:avLst/>
                </a:prstGeom>
                <a:noFill/>
                <a:ln w="19050" cap="flat" cmpd="sng">
                  <a:solidFill>
                    <a:srgbClr val="005374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27" name="椭圆 94"/>
                <p:cNvSpPr>
                  <a:spLocks noChangeArrowheads="1"/>
                </p:cNvSpPr>
                <p:nvPr/>
              </p:nvSpPr>
              <p:spPr bwMode="auto">
                <a:xfrm>
                  <a:off x="-119151" y="-1"/>
                  <a:ext cx="1208600" cy="1114499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>
                  <a:solidFill>
                    <a:srgbClr val="005374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5" name="矩形 114"/>
              <p:cNvSpPr>
                <a:spLocks noChangeArrowheads="1"/>
              </p:cNvSpPr>
              <p:nvPr/>
            </p:nvSpPr>
            <p:spPr bwMode="auto">
              <a:xfrm>
                <a:off x="-18875" y="382418"/>
                <a:ext cx="1005700" cy="338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其他信息</a:t>
                </a:r>
                <a:endParaRPr lang="zh-CN" altLang="en-US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9" name="Group 61"/>
            <p:cNvGrpSpPr/>
            <p:nvPr/>
          </p:nvGrpSpPr>
          <p:grpSpPr bwMode="auto">
            <a:xfrm>
              <a:off x="5087088" y="2292369"/>
              <a:ext cx="1106487" cy="3922712"/>
              <a:chOff x="0" y="0"/>
              <a:chExt cx="1107094" cy="3923968"/>
            </a:xfrm>
          </p:grpSpPr>
          <p:grpSp>
            <p:nvGrpSpPr>
              <p:cNvPr id="20" name="Group 62"/>
              <p:cNvGrpSpPr/>
              <p:nvPr/>
            </p:nvGrpSpPr>
            <p:grpSpPr bwMode="auto">
              <a:xfrm>
                <a:off x="0" y="0"/>
                <a:ext cx="1107094" cy="3923968"/>
                <a:chOff x="0" y="0"/>
                <a:chExt cx="1107094" cy="3923968"/>
              </a:xfrm>
            </p:grpSpPr>
            <p:sp>
              <p:nvSpPr>
                <p:cNvPr id="22" name="直接连接符 87"/>
                <p:cNvSpPr>
                  <a:spLocks noChangeShapeType="1"/>
                </p:cNvSpPr>
                <p:nvPr/>
              </p:nvSpPr>
              <p:spPr bwMode="auto">
                <a:xfrm flipV="1">
                  <a:off x="561168" y="1007968"/>
                  <a:ext cx="1" cy="2916000"/>
                </a:xfrm>
                <a:prstGeom prst="line">
                  <a:avLst/>
                </a:prstGeom>
                <a:noFill/>
                <a:ln w="19050" cap="flat" cmpd="sng">
                  <a:solidFill>
                    <a:srgbClr val="005374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23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07094" cy="1107094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>
                  <a:solidFill>
                    <a:srgbClr val="005374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1" name="矩形 118"/>
              <p:cNvSpPr>
                <a:spLocks noChangeArrowheads="1"/>
              </p:cNvSpPr>
              <p:nvPr/>
            </p:nvSpPr>
            <p:spPr bwMode="auto">
              <a:xfrm>
                <a:off x="30425" y="376824"/>
                <a:ext cx="1005955" cy="33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房贷</a:t>
                </a:r>
                <a:r>
                  <a:rPr lang="zh-CN" alt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信息</a:t>
                </a:r>
                <a:endParaRPr lang="zh-CN" altLang="en-US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10" name="Group 66"/>
            <p:cNvGrpSpPr/>
            <p:nvPr/>
          </p:nvGrpSpPr>
          <p:grpSpPr bwMode="auto">
            <a:xfrm>
              <a:off x="3267237" y="2845740"/>
              <a:ext cx="1101104" cy="3156616"/>
              <a:chOff x="-119676" y="-127717"/>
              <a:chExt cx="1101430" cy="3157867"/>
            </a:xfrm>
          </p:grpSpPr>
          <p:grpSp>
            <p:nvGrpSpPr>
              <p:cNvPr id="16" name="Group 67"/>
              <p:cNvGrpSpPr/>
              <p:nvPr/>
            </p:nvGrpSpPr>
            <p:grpSpPr bwMode="auto">
              <a:xfrm>
                <a:off x="-119676" y="-127717"/>
                <a:ext cx="1101430" cy="3157867"/>
                <a:chOff x="-119676" y="-127717"/>
                <a:chExt cx="1101430" cy="3157867"/>
              </a:xfrm>
            </p:grpSpPr>
            <p:sp>
              <p:nvSpPr>
                <p:cNvPr id="18" name="直接连接符 85"/>
                <p:cNvSpPr>
                  <a:spLocks noChangeShapeType="1"/>
                </p:cNvSpPr>
                <p:nvPr/>
              </p:nvSpPr>
              <p:spPr bwMode="auto">
                <a:xfrm flipV="1">
                  <a:off x="467101" y="150150"/>
                  <a:ext cx="1" cy="2880000"/>
                </a:xfrm>
                <a:prstGeom prst="line">
                  <a:avLst/>
                </a:prstGeom>
                <a:noFill/>
                <a:ln w="19050" cap="flat" cmpd="sng">
                  <a:solidFill>
                    <a:srgbClr val="70AD47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9" name="椭圆 93"/>
                <p:cNvSpPr>
                  <a:spLocks noChangeArrowheads="1"/>
                </p:cNvSpPr>
                <p:nvPr/>
              </p:nvSpPr>
              <p:spPr bwMode="auto">
                <a:xfrm>
                  <a:off x="-119676" y="-127717"/>
                  <a:ext cx="1101430" cy="1083675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 cap="flat" cmpd="sng">
                  <a:solidFill>
                    <a:srgbClr val="8ABC1D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" name="矩形 119"/>
              <p:cNvSpPr>
                <a:spLocks noChangeArrowheads="1"/>
              </p:cNvSpPr>
              <p:nvPr/>
            </p:nvSpPr>
            <p:spPr bwMode="auto">
              <a:xfrm>
                <a:off x="-55500" y="101065"/>
                <a:ext cx="1005700" cy="585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企业主</a:t>
                </a:r>
                <a:endParaRPr lang="en-US" altLang="zh-CN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金融资产</a:t>
                </a:r>
                <a:endParaRPr lang="zh-CN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11" name="Group 71"/>
            <p:cNvGrpSpPr/>
            <p:nvPr/>
          </p:nvGrpSpPr>
          <p:grpSpPr bwMode="auto">
            <a:xfrm>
              <a:off x="5879251" y="3838594"/>
              <a:ext cx="1046162" cy="1625600"/>
              <a:chOff x="0" y="0"/>
              <a:chExt cx="1045241" cy="1625322"/>
            </a:xfrm>
          </p:grpSpPr>
          <p:grpSp>
            <p:nvGrpSpPr>
              <p:cNvPr id="12" name="Group 72"/>
              <p:cNvGrpSpPr/>
              <p:nvPr/>
            </p:nvGrpSpPr>
            <p:grpSpPr bwMode="auto">
              <a:xfrm>
                <a:off x="0" y="0"/>
                <a:ext cx="1045241" cy="1625322"/>
                <a:chOff x="0" y="0"/>
                <a:chExt cx="1045241" cy="1625322"/>
              </a:xfrm>
            </p:grpSpPr>
            <p:sp>
              <p:nvSpPr>
                <p:cNvPr id="14" name="直接连接符 88"/>
                <p:cNvSpPr>
                  <a:spLocks noChangeShapeType="1"/>
                </p:cNvSpPr>
                <p:nvPr/>
              </p:nvSpPr>
              <p:spPr bwMode="auto">
                <a:xfrm flipV="1">
                  <a:off x="528487" y="653322"/>
                  <a:ext cx="1" cy="972000"/>
                </a:xfrm>
                <a:prstGeom prst="line">
                  <a:avLst/>
                </a:prstGeom>
                <a:noFill/>
                <a:ln w="19050" cap="flat" cmpd="sng">
                  <a:solidFill>
                    <a:srgbClr val="70AD47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sp>
              <p:nvSpPr>
                <p:cNvPr id="15" name="椭圆 9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5241" cy="104524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 cap="flat" cmpd="sng">
                  <a:solidFill>
                    <a:srgbClr val="8ABC1D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" name="矩形 120"/>
              <p:cNvSpPr>
                <a:spLocks noChangeArrowheads="1"/>
              </p:cNvSpPr>
              <p:nvPr/>
            </p:nvSpPr>
            <p:spPr bwMode="auto">
              <a:xfrm>
                <a:off x="27642" y="350635"/>
                <a:ext cx="1004518" cy="338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负债信息</a:t>
                </a:r>
                <a:endParaRPr lang="zh-CN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.jpg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00" cy="5617611"/>
          </a:xfrm>
          <a:prstGeom prst="rect">
            <a:avLst/>
          </a:prstGeom>
        </p:spPr>
      </p:pic>
      <p:sp>
        <p:nvSpPr>
          <p:cNvPr id="3" name="Freeform 4"/>
          <p:cNvSpPr/>
          <p:nvPr/>
        </p:nvSpPr>
        <p:spPr bwMode="auto">
          <a:xfrm>
            <a:off x="611560" y="1777001"/>
            <a:ext cx="2232248" cy="2063608"/>
          </a:xfrm>
          <a:custGeom>
            <a:avLst/>
            <a:gdLst>
              <a:gd name="T0" fmla="*/ 247 w 1269"/>
              <a:gd name="T1" fmla="*/ 191 h 1250"/>
              <a:gd name="T2" fmla="*/ 329 w 1269"/>
              <a:gd name="T3" fmla="*/ 127 h 1250"/>
              <a:gd name="T4" fmla="*/ 318 w 1269"/>
              <a:gd name="T5" fmla="*/ 81 h 1250"/>
              <a:gd name="T6" fmla="*/ 431 w 1269"/>
              <a:gd name="T7" fmla="*/ 30 h 1250"/>
              <a:gd name="T8" fmla="*/ 460 w 1269"/>
              <a:gd name="T9" fmla="*/ 73 h 1250"/>
              <a:gd name="T10" fmla="*/ 562 w 1269"/>
              <a:gd name="T11" fmla="*/ 49 h 1250"/>
              <a:gd name="T12" fmla="*/ 573 w 1269"/>
              <a:gd name="T13" fmla="*/ 1 h 1250"/>
              <a:gd name="T14" fmla="*/ 692 w 1269"/>
              <a:gd name="T15" fmla="*/ 0 h 1250"/>
              <a:gd name="T16" fmla="*/ 701 w 1269"/>
              <a:gd name="T17" fmla="*/ 49 h 1250"/>
              <a:gd name="T18" fmla="*/ 801 w 1269"/>
              <a:gd name="T19" fmla="*/ 69 h 1250"/>
              <a:gd name="T20" fmla="*/ 833 w 1269"/>
              <a:gd name="T21" fmla="*/ 30 h 1250"/>
              <a:gd name="T22" fmla="*/ 945 w 1269"/>
              <a:gd name="T23" fmla="*/ 79 h 1250"/>
              <a:gd name="T24" fmla="*/ 932 w 1269"/>
              <a:gd name="T25" fmla="*/ 126 h 1250"/>
              <a:gd name="T26" fmla="*/ 1016 w 1269"/>
              <a:gd name="T27" fmla="*/ 185 h 1250"/>
              <a:gd name="T28" fmla="*/ 1059 w 1269"/>
              <a:gd name="T29" fmla="*/ 162 h 1250"/>
              <a:gd name="T30" fmla="*/ 1141 w 1269"/>
              <a:gd name="T31" fmla="*/ 252 h 1250"/>
              <a:gd name="T32" fmla="*/ 1111 w 1269"/>
              <a:gd name="T33" fmla="*/ 288 h 1250"/>
              <a:gd name="T34" fmla="*/ 1163 w 1269"/>
              <a:gd name="T35" fmla="*/ 379 h 1250"/>
              <a:gd name="T36" fmla="*/ 1214 w 1269"/>
              <a:gd name="T37" fmla="*/ 372 h 1250"/>
              <a:gd name="T38" fmla="*/ 1253 w 1269"/>
              <a:gd name="T39" fmla="*/ 488 h 1250"/>
              <a:gd name="T40" fmla="*/ 1206 w 1269"/>
              <a:gd name="T41" fmla="*/ 512 h 1250"/>
              <a:gd name="T42" fmla="*/ 1220 w 1269"/>
              <a:gd name="T43" fmla="*/ 612 h 1250"/>
              <a:gd name="T44" fmla="*/ 1268 w 1269"/>
              <a:gd name="T45" fmla="*/ 631 h 1250"/>
              <a:gd name="T46" fmla="*/ 1257 w 1269"/>
              <a:gd name="T47" fmla="*/ 748 h 1250"/>
              <a:gd name="T48" fmla="*/ 1206 w 1269"/>
              <a:gd name="T49" fmla="*/ 751 h 1250"/>
              <a:gd name="T50" fmla="*/ 1173 w 1269"/>
              <a:gd name="T51" fmla="*/ 852 h 1250"/>
              <a:gd name="T52" fmla="*/ 1211 w 1269"/>
              <a:gd name="T53" fmla="*/ 885 h 1250"/>
              <a:gd name="T54" fmla="*/ 1150 w 1269"/>
              <a:gd name="T55" fmla="*/ 990 h 1250"/>
              <a:gd name="T56" fmla="*/ 1103 w 1269"/>
              <a:gd name="T57" fmla="*/ 970 h 1250"/>
              <a:gd name="T58" fmla="*/ 1035 w 1269"/>
              <a:gd name="T59" fmla="*/ 1048 h 1250"/>
              <a:gd name="T60" fmla="*/ 1054 w 1269"/>
              <a:gd name="T61" fmla="*/ 1097 h 1250"/>
              <a:gd name="T62" fmla="*/ 955 w 1269"/>
              <a:gd name="T63" fmla="*/ 1167 h 1250"/>
              <a:gd name="T64" fmla="*/ 920 w 1269"/>
              <a:gd name="T65" fmla="*/ 1130 h 1250"/>
              <a:gd name="T66" fmla="*/ 826 w 1269"/>
              <a:gd name="T67" fmla="*/ 1174 h 1250"/>
              <a:gd name="T68" fmla="*/ 826 w 1269"/>
              <a:gd name="T69" fmla="*/ 1224 h 1250"/>
              <a:gd name="T70" fmla="*/ 705 w 1269"/>
              <a:gd name="T71" fmla="*/ 1249 h 1250"/>
              <a:gd name="T72" fmla="*/ 687 w 1269"/>
              <a:gd name="T73" fmla="*/ 1201 h 1250"/>
              <a:gd name="T74" fmla="*/ 585 w 1269"/>
              <a:gd name="T75" fmla="*/ 1203 h 1250"/>
              <a:gd name="T76" fmla="*/ 564 w 1269"/>
              <a:gd name="T77" fmla="*/ 1249 h 1250"/>
              <a:gd name="T78" fmla="*/ 445 w 1269"/>
              <a:gd name="T79" fmla="*/ 1224 h 1250"/>
              <a:gd name="T80" fmla="*/ 446 w 1269"/>
              <a:gd name="T81" fmla="*/ 1174 h 1250"/>
              <a:gd name="T82" fmla="*/ 351 w 1269"/>
              <a:gd name="T83" fmla="*/ 1135 h 1250"/>
              <a:gd name="T84" fmla="*/ 314 w 1269"/>
              <a:gd name="T85" fmla="*/ 1167 h 1250"/>
              <a:gd name="T86" fmla="*/ 212 w 1269"/>
              <a:gd name="T87" fmla="*/ 1097 h 1250"/>
              <a:gd name="T88" fmla="*/ 237 w 1269"/>
              <a:gd name="T89" fmla="*/ 1051 h 1250"/>
              <a:gd name="T90" fmla="*/ 167 w 1269"/>
              <a:gd name="T91" fmla="*/ 978 h 1250"/>
              <a:gd name="T92" fmla="*/ 117 w 1269"/>
              <a:gd name="T93" fmla="*/ 990 h 1250"/>
              <a:gd name="T94" fmla="*/ 55 w 1269"/>
              <a:gd name="T95" fmla="*/ 885 h 1250"/>
              <a:gd name="T96" fmla="*/ 95 w 1269"/>
              <a:gd name="T97" fmla="*/ 856 h 1250"/>
              <a:gd name="T98" fmla="*/ 63 w 1269"/>
              <a:gd name="T99" fmla="*/ 759 h 1250"/>
              <a:gd name="T100" fmla="*/ 14 w 1269"/>
              <a:gd name="T101" fmla="*/ 751 h 1250"/>
              <a:gd name="T102" fmla="*/ 0 w 1269"/>
              <a:gd name="T103" fmla="*/ 631 h 1250"/>
              <a:gd name="T104" fmla="*/ 47 w 1269"/>
              <a:gd name="T105" fmla="*/ 620 h 1250"/>
              <a:gd name="T106" fmla="*/ 58 w 1269"/>
              <a:gd name="T107" fmla="*/ 517 h 1250"/>
              <a:gd name="T108" fmla="*/ 14 w 1269"/>
              <a:gd name="T109" fmla="*/ 491 h 1250"/>
              <a:gd name="T110" fmla="*/ 51 w 1269"/>
              <a:gd name="T111" fmla="*/ 375 h 1250"/>
              <a:gd name="T112" fmla="*/ 101 w 1269"/>
              <a:gd name="T113" fmla="*/ 383 h 1250"/>
              <a:gd name="T114" fmla="*/ 151 w 1269"/>
              <a:gd name="T115" fmla="*/ 293 h 1250"/>
              <a:gd name="T116" fmla="*/ 121 w 1269"/>
              <a:gd name="T117" fmla="*/ 254 h 1250"/>
              <a:gd name="T118" fmla="*/ 204 w 1269"/>
              <a:gd name="T119" fmla="*/ 162 h 1250"/>
              <a:gd name="T120" fmla="*/ 247 w 1269"/>
              <a:gd name="T121" fmla="*/ 191 h 12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9"/>
              <a:gd name="T184" fmla="*/ 0 h 1250"/>
              <a:gd name="T185" fmla="*/ 1269 w 1269"/>
              <a:gd name="T186" fmla="*/ 1250 h 12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9" h="1250">
                <a:moveTo>
                  <a:pt x="247" y="191"/>
                </a:moveTo>
                <a:lnTo>
                  <a:pt x="329" y="127"/>
                </a:lnTo>
                <a:lnTo>
                  <a:pt x="318" y="81"/>
                </a:lnTo>
                <a:lnTo>
                  <a:pt x="431" y="30"/>
                </a:lnTo>
                <a:lnTo>
                  <a:pt x="460" y="73"/>
                </a:lnTo>
                <a:lnTo>
                  <a:pt x="562" y="49"/>
                </a:lnTo>
                <a:lnTo>
                  <a:pt x="573" y="1"/>
                </a:lnTo>
                <a:lnTo>
                  <a:pt x="692" y="0"/>
                </a:lnTo>
                <a:lnTo>
                  <a:pt x="701" y="49"/>
                </a:lnTo>
                <a:lnTo>
                  <a:pt x="801" y="69"/>
                </a:lnTo>
                <a:lnTo>
                  <a:pt x="833" y="30"/>
                </a:lnTo>
                <a:lnTo>
                  <a:pt x="945" y="79"/>
                </a:lnTo>
                <a:lnTo>
                  <a:pt x="932" y="126"/>
                </a:lnTo>
                <a:lnTo>
                  <a:pt x="1016" y="185"/>
                </a:lnTo>
                <a:lnTo>
                  <a:pt x="1059" y="162"/>
                </a:lnTo>
                <a:lnTo>
                  <a:pt x="1141" y="252"/>
                </a:lnTo>
                <a:lnTo>
                  <a:pt x="1111" y="288"/>
                </a:lnTo>
                <a:lnTo>
                  <a:pt x="1163" y="379"/>
                </a:lnTo>
                <a:lnTo>
                  <a:pt x="1214" y="372"/>
                </a:lnTo>
                <a:lnTo>
                  <a:pt x="1253" y="488"/>
                </a:lnTo>
                <a:lnTo>
                  <a:pt x="1206" y="512"/>
                </a:lnTo>
                <a:lnTo>
                  <a:pt x="1220" y="612"/>
                </a:lnTo>
                <a:lnTo>
                  <a:pt x="1268" y="631"/>
                </a:lnTo>
                <a:lnTo>
                  <a:pt x="1257" y="748"/>
                </a:lnTo>
                <a:lnTo>
                  <a:pt x="1206" y="751"/>
                </a:lnTo>
                <a:lnTo>
                  <a:pt x="1173" y="852"/>
                </a:lnTo>
                <a:lnTo>
                  <a:pt x="1211" y="885"/>
                </a:lnTo>
                <a:lnTo>
                  <a:pt x="1150" y="990"/>
                </a:lnTo>
                <a:lnTo>
                  <a:pt x="1103" y="970"/>
                </a:lnTo>
                <a:lnTo>
                  <a:pt x="1035" y="1048"/>
                </a:lnTo>
                <a:lnTo>
                  <a:pt x="1054" y="1097"/>
                </a:lnTo>
                <a:lnTo>
                  <a:pt x="955" y="1167"/>
                </a:lnTo>
                <a:lnTo>
                  <a:pt x="920" y="1130"/>
                </a:lnTo>
                <a:lnTo>
                  <a:pt x="826" y="1174"/>
                </a:lnTo>
                <a:lnTo>
                  <a:pt x="826" y="1224"/>
                </a:lnTo>
                <a:lnTo>
                  <a:pt x="705" y="1249"/>
                </a:lnTo>
                <a:lnTo>
                  <a:pt x="687" y="1201"/>
                </a:lnTo>
                <a:lnTo>
                  <a:pt x="585" y="1203"/>
                </a:lnTo>
                <a:lnTo>
                  <a:pt x="564" y="1249"/>
                </a:lnTo>
                <a:lnTo>
                  <a:pt x="445" y="1224"/>
                </a:lnTo>
                <a:lnTo>
                  <a:pt x="446" y="1174"/>
                </a:lnTo>
                <a:lnTo>
                  <a:pt x="351" y="1135"/>
                </a:lnTo>
                <a:lnTo>
                  <a:pt x="314" y="1167"/>
                </a:lnTo>
                <a:lnTo>
                  <a:pt x="212" y="1097"/>
                </a:lnTo>
                <a:lnTo>
                  <a:pt x="237" y="1051"/>
                </a:lnTo>
                <a:lnTo>
                  <a:pt x="167" y="978"/>
                </a:lnTo>
                <a:lnTo>
                  <a:pt x="117" y="990"/>
                </a:lnTo>
                <a:lnTo>
                  <a:pt x="55" y="885"/>
                </a:lnTo>
                <a:lnTo>
                  <a:pt x="95" y="856"/>
                </a:lnTo>
                <a:lnTo>
                  <a:pt x="63" y="759"/>
                </a:lnTo>
                <a:lnTo>
                  <a:pt x="14" y="751"/>
                </a:lnTo>
                <a:lnTo>
                  <a:pt x="0" y="631"/>
                </a:lnTo>
                <a:lnTo>
                  <a:pt x="47" y="620"/>
                </a:lnTo>
                <a:lnTo>
                  <a:pt x="58" y="517"/>
                </a:lnTo>
                <a:lnTo>
                  <a:pt x="14" y="491"/>
                </a:lnTo>
                <a:lnTo>
                  <a:pt x="51" y="375"/>
                </a:lnTo>
                <a:lnTo>
                  <a:pt x="101" y="383"/>
                </a:lnTo>
                <a:lnTo>
                  <a:pt x="151" y="293"/>
                </a:lnTo>
                <a:lnTo>
                  <a:pt x="121" y="254"/>
                </a:lnTo>
                <a:lnTo>
                  <a:pt x="204" y="162"/>
                </a:lnTo>
                <a:lnTo>
                  <a:pt x="247" y="191"/>
                </a:lnTo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</a:t>
            </a:r>
            <a:endParaRPr lang="en-US" altLang="zh-CN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快贷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3672160" y="1008087"/>
          <a:ext cx="5832648" cy="375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WPS 演示</Application>
  <PresentationFormat>自定义</PresentationFormat>
  <Paragraphs>248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彩虹粗仿宋</vt:lpstr>
      <vt:lpstr>黑体</vt:lpstr>
      <vt:lpstr>Gulim</vt:lpstr>
      <vt:lpstr>华文琥珀</vt:lpstr>
      <vt:lpstr>Calibri</vt:lpstr>
      <vt:lpstr>Arial Unicode MS</vt:lpstr>
      <vt:lpstr>Verdana</vt:lpstr>
      <vt:lpstr>华文楷体</vt:lpstr>
      <vt:lpstr>Impact</vt:lpstr>
      <vt:lpstr>彩虹楷体</vt:lpstr>
      <vt:lpstr>楷体_GB2312</vt:lpstr>
      <vt:lpstr>华文中宋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%E5%BC%A0%E7%90%BC%E6%B4%81</cp:lastModifiedBy>
  <cp:revision>155</cp:revision>
  <cp:lastPrinted>2017-08-28T01:16:00Z</cp:lastPrinted>
  <dcterms:created xsi:type="dcterms:W3CDTF">2017-06-16T10:43:00Z</dcterms:created>
  <dcterms:modified xsi:type="dcterms:W3CDTF">2018-06-08T08:05:19Z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